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74" r:id="rId5"/>
    <p:sldId id="259" r:id="rId6"/>
    <p:sldId id="260" r:id="rId7"/>
    <p:sldId id="266" r:id="rId8"/>
    <p:sldId id="277" r:id="rId9"/>
    <p:sldId id="263" r:id="rId10"/>
    <p:sldId id="278" r:id="rId11"/>
    <p:sldId id="267" r:id="rId12"/>
    <p:sldId id="280" r:id="rId13"/>
    <p:sldId id="268" r:id="rId14"/>
    <p:sldId id="279" r:id="rId15"/>
    <p:sldId id="270" r:id="rId16"/>
    <p:sldId id="281" r:id="rId17"/>
    <p:sldId id="282" r:id="rId18"/>
    <p:sldId id="271" r:id="rId19"/>
    <p:sldId id="273" r:id="rId20"/>
    <p:sldId id="272" r:id="rId21"/>
    <p:sldId id="276" r:id="rId22"/>
    <p:sldId id="275" r:id="rId23"/>
    <p:sldId id="284"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F2853615-BFDE-46DE-814C-47EC6EF6D371}" type="datetimeFigureOut">
              <a:rPr lang="el-GR" smtClean="0"/>
              <a:pPr/>
              <a:t>7/12/2015</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7/12/2015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7/12/2015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7/12/2015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pPr/>
              <a:t>7/12/2015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F2853615-BFDE-46DE-814C-47EC6EF6D371}" type="datetimeFigureOut">
              <a:rPr lang="el-GR" smtClean="0"/>
              <a:pPr/>
              <a:t>7/12/2015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F2853615-BFDE-46DE-814C-47EC6EF6D371}" type="datetimeFigureOut">
              <a:rPr lang="el-GR" smtClean="0"/>
              <a:pPr/>
              <a:t>7/12/2015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F2853615-BFDE-46DE-814C-47EC6EF6D371}" type="datetimeFigureOut">
              <a:rPr lang="el-GR" smtClean="0"/>
              <a:pPr/>
              <a:t>7/12/2015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pPr/>
              <a:t>7/12/2015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F2853615-BFDE-46DE-814C-47EC6EF6D371}" type="datetimeFigureOut">
              <a:rPr lang="el-GR" smtClean="0"/>
              <a:pPr/>
              <a:t>7/12/2015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pPr/>
              <a:t>7/12/2015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3DF53439-851E-44AD-84B1-B6BFC3D0C743}"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853615-BFDE-46DE-814C-47EC6EF6D371}" type="datetimeFigureOut">
              <a:rPr lang="el-GR" smtClean="0"/>
              <a:pPr/>
              <a:t>7/12/2015</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F53439-851E-44AD-84B1-B6BFC3D0C743}"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9552" y="836712"/>
            <a:ext cx="7851648" cy="1828800"/>
          </a:xfrm>
        </p:spPr>
        <p:txBody>
          <a:bodyPr/>
          <a:lstStyle/>
          <a:p>
            <a:r>
              <a:rPr lang="el-GR" dirty="0" smtClean="0"/>
              <a:t>ΤΟ  ΠΟΤΑΜΙ, </a:t>
            </a:r>
            <a:br>
              <a:rPr lang="el-GR" dirty="0" smtClean="0"/>
            </a:br>
            <a:r>
              <a:rPr lang="el-GR" dirty="0" smtClean="0"/>
              <a:t>Α. ΣΑΜΑΡΑΚΗΣ</a:t>
            </a:r>
            <a:endParaRPr lang="el-GR" dirty="0"/>
          </a:p>
        </p:txBody>
      </p:sp>
      <p:sp>
        <p:nvSpPr>
          <p:cNvPr id="3" name="Υπότιτλος 2"/>
          <p:cNvSpPr>
            <a:spLocks noGrp="1"/>
          </p:cNvSpPr>
          <p:nvPr>
            <p:ph type="subTitle" idx="1"/>
          </p:nvPr>
        </p:nvSpPr>
        <p:spPr>
          <a:xfrm>
            <a:off x="755576" y="2636912"/>
            <a:ext cx="7854696" cy="1752600"/>
          </a:xfrm>
        </p:spPr>
        <p:txBody>
          <a:bodyPr>
            <a:normAutofit/>
          </a:bodyPr>
          <a:lstStyle/>
          <a:p>
            <a:r>
              <a:rPr lang="el-GR" dirty="0" smtClean="0"/>
              <a:t>Διδακτική πρόταση </a:t>
            </a:r>
          </a:p>
          <a:p>
            <a:r>
              <a:rPr lang="el-GR" dirty="0" smtClean="0"/>
              <a:t>Για το μάθημα της Λογοτεχνίας</a:t>
            </a:r>
          </a:p>
          <a:p>
            <a:r>
              <a:rPr lang="el-GR" dirty="0" smtClean="0"/>
              <a:t>Γ΄ ΛΥΚΕΙΟΥ</a:t>
            </a:r>
            <a:endParaRPr lang="el-GR" dirty="0"/>
          </a:p>
        </p:txBody>
      </p:sp>
      <p:pic>
        <p:nvPicPr>
          <p:cNvPr id="4" name="Εικόνα 3"/>
          <p:cNvPicPr/>
          <p:nvPr/>
        </p:nvPicPr>
        <p:blipFill>
          <a:blip r:embed="rId2">
            <a:extLst>
              <a:ext uri="{28A0092B-C50C-407E-A947-70E740481C1C}">
                <a14:useLocalDpi xmlns:a14="http://schemas.microsoft.com/office/drawing/2010/main" val="0"/>
              </a:ext>
            </a:extLst>
          </a:blip>
          <a:srcRect/>
          <a:stretch>
            <a:fillRect/>
          </a:stretch>
        </p:blipFill>
        <p:spPr bwMode="auto">
          <a:xfrm>
            <a:off x="395536" y="3717032"/>
            <a:ext cx="5272405" cy="2957195"/>
          </a:xfrm>
          <a:prstGeom prst="rect">
            <a:avLst/>
          </a:prstGeom>
          <a:noFill/>
          <a:ln>
            <a:noFill/>
          </a:ln>
        </p:spPr>
      </p:pic>
    </p:spTree>
    <p:extLst>
      <p:ext uri="{BB962C8B-B14F-4D97-AF65-F5344CB8AC3E}">
        <p14:creationId xmlns:p14="http://schemas.microsoft.com/office/powerpoint/2010/main" val="1777648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720080"/>
          </a:xfrm>
        </p:spPr>
        <p:txBody>
          <a:bodyPr>
            <a:normAutofit fontScale="90000"/>
          </a:bodyPr>
          <a:lstStyle/>
          <a:p>
            <a:pPr algn="ctr"/>
            <a:r>
              <a:rPr lang="el-GR" b="1" dirty="0" smtClean="0"/>
              <a:t>Τα παράλληλα κείμενα</a:t>
            </a:r>
            <a:endParaRPr lang="el-GR" b="1" dirty="0"/>
          </a:p>
        </p:txBody>
      </p:sp>
      <p:sp>
        <p:nvSpPr>
          <p:cNvPr id="3" name="Θέση περιεχομένου 2"/>
          <p:cNvSpPr>
            <a:spLocks noGrp="1"/>
          </p:cNvSpPr>
          <p:nvPr>
            <p:ph idx="1"/>
          </p:nvPr>
        </p:nvSpPr>
        <p:spPr>
          <a:xfrm>
            <a:off x="179512" y="980728"/>
            <a:ext cx="8784976" cy="5616624"/>
          </a:xfrm>
        </p:spPr>
        <p:txBody>
          <a:bodyPr/>
          <a:lstStyle/>
          <a:p>
            <a:pPr marL="0" lvl="0" indent="0">
              <a:buNone/>
            </a:pPr>
            <a:r>
              <a:rPr lang="el-GR" sz="2800" b="1" dirty="0" smtClean="0"/>
              <a:t>    ΟΜΑΔΑ   Α</a:t>
            </a:r>
            <a:r>
              <a:rPr lang="el-GR" sz="2800" b="1" dirty="0"/>
              <a:t>΄ </a:t>
            </a:r>
            <a:r>
              <a:rPr lang="el-GR" sz="2800" b="1" dirty="0" smtClean="0">
                <a:sym typeface="Wingdings" panose="05000000000000000000" pitchFamily="2" charset="2"/>
              </a:rPr>
              <a:t>    </a:t>
            </a:r>
            <a:r>
              <a:rPr lang="el-GR" sz="2800" b="1" dirty="0">
                <a:solidFill>
                  <a:schemeClr val="accent3">
                    <a:lumMod val="75000"/>
                  </a:schemeClr>
                </a:solidFill>
              </a:rPr>
              <a:t>Το</a:t>
            </a:r>
            <a:r>
              <a:rPr lang="el-GR" sz="2800" b="1" dirty="0"/>
              <a:t> </a:t>
            </a:r>
            <a:r>
              <a:rPr lang="el-GR" sz="2800" b="1" dirty="0" smtClean="0">
                <a:solidFill>
                  <a:schemeClr val="accent3">
                    <a:lumMod val="75000"/>
                  </a:schemeClr>
                </a:solidFill>
              </a:rPr>
              <a:t>νερό  </a:t>
            </a:r>
            <a:r>
              <a:rPr lang="el-GR" sz="2800" b="1" dirty="0" smtClean="0">
                <a:solidFill>
                  <a:schemeClr val="accent3">
                    <a:lumMod val="75000"/>
                  </a:schemeClr>
                </a:solidFill>
                <a:sym typeface="Wingdings" panose="05000000000000000000" pitchFamily="2" charset="2"/>
              </a:rPr>
              <a:t>   </a:t>
            </a:r>
            <a:r>
              <a:rPr lang="el-GR" sz="2400" b="1" u="sng" dirty="0" smtClean="0">
                <a:sym typeface="Wingdings" panose="05000000000000000000" pitchFamily="2" charset="2"/>
              </a:rPr>
              <a:t>ΕΡΩΤΗΣΗ 2</a:t>
            </a:r>
            <a:r>
              <a:rPr lang="el-GR" sz="2400" b="1" u="sng" baseline="30000" dirty="0" smtClean="0">
                <a:sym typeface="Wingdings" panose="05000000000000000000" pitchFamily="2" charset="2"/>
              </a:rPr>
              <a:t>η</a:t>
            </a:r>
            <a:r>
              <a:rPr lang="el-GR" sz="2400" b="1" u="sng" dirty="0" smtClean="0">
                <a:sym typeface="Wingdings" panose="05000000000000000000" pitchFamily="2" charset="2"/>
              </a:rPr>
              <a:t> </a:t>
            </a:r>
            <a:endParaRPr lang="el-GR" sz="2400" b="1" u="sng" dirty="0" smtClean="0"/>
          </a:p>
          <a:p>
            <a:pPr lvl="0" algn="just"/>
            <a:r>
              <a:rPr lang="el-GR" dirty="0" smtClean="0"/>
              <a:t>Διαβάστε </a:t>
            </a:r>
            <a:r>
              <a:rPr lang="el-GR" dirty="0"/>
              <a:t>το </a:t>
            </a:r>
            <a:r>
              <a:rPr lang="el-GR" b="1" dirty="0" smtClean="0">
                <a:solidFill>
                  <a:schemeClr val="accent3">
                    <a:lumMod val="75000"/>
                  </a:schemeClr>
                </a:solidFill>
              </a:rPr>
              <a:t>απόσπασμα </a:t>
            </a:r>
            <a:r>
              <a:rPr lang="en-US" b="1" dirty="0">
                <a:solidFill>
                  <a:schemeClr val="accent3">
                    <a:lumMod val="75000"/>
                  </a:schemeClr>
                </a:solidFill>
              </a:rPr>
              <a:t>VI </a:t>
            </a:r>
            <a:r>
              <a:rPr lang="el-GR" b="1" dirty="0">
                <a:solidFill>
                  <a:schemeClr val="accent3">
                    <a:lumMod val="75000"/>
                  </a:schemeClr>
                </a:solidFill>
              </a:rPr>
              <a:t>από το Γ΄ Σχεδίασμα των «Ελεύθερων Πολιορκημένων» του Δ. Σολωμού</a:t>
            </a:r>
            <a:r>
              <a:rPr lang="el-GR" dirty="0"/>
              <a:t>, που είχατε διδαχθεί στην Α΄ Λυκείου. </a:t>
            </a:r>
            <a:r>
              <a:rPr lang="el-GR" dirty="0" smtClean="0"/>
              <a:t>Σχολιάστε </a:t>
            </a:r>
            <a:r>
              <a:rPr lang="el-GR" dirty="0"/>
              <a:t>την αναφορά στο </a:t>
            </a:r>
            <a:r>
              <a:rPr lang="el-GR" b="1" dirty="0">
                <a:solidFill>
                  <a:schemeClr val="accent3">
                    <a:lumMod val="75000"/>
                  </a:schemeClr>
                </a:solidFill>
              </a:rPr>
              <a:t>νερό</a:t>
            </a:r>
            <a:r>
              <a:rPr lang="el-GR" dirty="0"/>
              <a:t> στο απόσπασμα και αναζητήστε </a:t>
            </a:r>
            <a:r>
              <a:rPr lang="el-GR" dirty="0" smtClean="0"/>
              <a:t>ομοιότητες και/ή διαφορές </a:t>
            </a:r>
            <a:r>
              <a:rPr lang="el-GR" dirty="0"/>
              <a:t>με τη λειτουργία του νερού στην ταινία που παρακολουθήσατε. </a:t>
            </a:r>
            <a:endParaRPr lang="el-GR" dirty="0" smtClean="0"/>
          </a:p>
          <a:p>
            <a:pPr lvl="1" algn="just">
              <a:buFont typeface="Wingdings" panose="05000000000000000000" pitchFamily="2" charset="2"/>
              <a:buChar char="ü"/>
            </a:pPr>
            <a:r>
              <a:rPr lang="el-GR" dirty="0"/>
              <a:t>τ</a:t>
            </a:r>
            <a:r>
              <a:rPr lang="el-GR" dirty="0" smtClean="0"/>
              <a:t>ρεχούμενα νερά που χαρίζουν δροσιά</a:t>
            </a:r>
          </a:p>
          <a:p>
            <a:pPr lvl="1" algn="just">
              <a:buFont typeface="Wingdings" panose="05000000000000000000" pitchFamily="2" charset="2"/>
              <a:buChar char="ü"/>
            </a:pPr>
            <a:r>
              <a:rPr lang="el-GR" dirty="0" smtClean="0"/>
              <a:t>γεμίζουν την ψυχή με αισιοδοξία</a:t>
            </a:r>
          </a:p>
          <a:p>
            <a:pPr lvl="1" algn="just">
              <a:buFont typeface="Wingdings" panose="05000000000000000000" pitchFamily="2" charset="2"/>
              <a:buChar char="ü"/>
            </a:pPr>
            <a:r>
              <a:rPr lang="el-GR" dirty="0" smtClean="0"/>
              <a:t> ταυτίζονται με τη ζωή και την αναγέννηση</a:t>
            </a:r>
          </a:p>
          <a:p>
            <a:pPr lvl="1" algn="just">
              <a:buFont typeface="Wingdings" panose="05000000000000000000" pitchFamily="2" charset="2"/>
              <a:buChar char="ü"/>
            </a:pPr>
            <a:r>
              <a:rPr lang="el-GR" dirty="0" smtClean="0"/>
              <a:t>η φύση στην ακμή της λειτουργεί σαν πειρασμός για τους πολεμιστές</a:t>
            </a:r>
          </a:p>
          <a:p>
            <a:pPr lvl="1" algn="just">
              <a:buFont typeface="Wingdings" panose="05000000000000000000" pitchFamily="2" charset="2"/>
              <a:buChar char="ü"/>
            </a:pPr>
            <a:r>
              <a:rPr lang="el-GR" dirty="0"/>
              <a:t>μ</a:t>
            </a:r>
            <a:r>
              <a:rPr lang="el-GR" dirty="0" smtClean="0"/>
              <a:t>εταφυσική διάσταση με την ανάδυση της κορασιάς</a:t>
            </a:r>
          </a:p>
          <a:p>
            <a:pPr lvl="1" algn="just">
              <a:buFont typeface="Wingdings" panose="05000000000000000000" pitchFamily="2" charset="2"/>
              <a:buChar char="ü"/>
            </a:pPr>
            <a:endParaRPr lang="el-GR" dirty="0" smtClean="0"/>
          </a:p>
          <a:p>
            <a:pPr lvl="0"/>
            <a:endParaRPr lang="el-GR" dirty="0"/>
          </a:p>
          <a:p>
            <a:endParaRPr lang="el-GR" dirty="0"/>
          </a:p>
        </p:txBody>
      </p:sp>
    </p:spTree>
    <p:extLst>
      <p:ext uri="{BB962C8B-B14F-4D97-AF65-F5344CB8AC3E}">
        <p14:creationId xmlns:p14="http://schemas.microsoft.com/office/powerpoint/2010/main" val="345445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0"/>
            <a:ext cx="8640960" cy="692696"/>
          </a:xfrm>
        </p:spPr>
        <p:txBody>
          <a:bodyPr/>
          <a:lstStyle/>
          <a:p>
            <a:pPr algn="ctr"/>
            <a:r>
              <a:rPr lang="el-GR" sz="4000" dirty="0" smtClean="0"/>
              <a:t>Η Μυστική Παπαρούνα, Σ. Μυριβήλης</a:t>
            </a:r>
            <a:endParaRPr lang="el-GR" sz="4000" dirty="0"/>
          </a:p>
        </p:txBody>
      </p:sp>
      <p:sp>
        <p:nvSpPr>
          <p:cNvPr id="3" name="Θέση κειμένου 2"/>
          <p:cNvSpPr>
            <a:spLocks noGrp="1"/>
          </p:cNvSpPr>
          <p:nvPr>
            <p:ph type="body" idx="1"/>
          </p:nvPr>
        </p:nvSpPr>
        <p:spPr>
          <a:xfrm>
            <a:off x="179512" y="836712"/>
            <a:ext cx="8784976" cy="5544616"/>
          </a:xfrm>
        </p:spPr>
        <p:txBody>
          <a:bodyPr>
            <a:normAutofit fontScale="77500" lnSpcReduction="20000"/>
          </a:bodyPr>
          <a:lstStyle/>
          <a:p>
            <a:pPr algn="just"/>
            <a:r>
              <a:rPr lang="el-GR" dirty="0" smtClean="0">
                <a:solidFill>
                  <a:schemeClr val="bg1">
                    <a:lumMod val="95000"/>
                    <a:lumOff val="5000"/>
                  </a:schemeClr>
                </a:solidFill>
              </a:rPr>
              <a:t>Είναι παράξενο το χαράκωμα με τόσο φως. […] </a:t>
            </a:r>
            <a:r>
              <a:rPr lang="el-GR" dirty="0">
                <a:solidFill>
                  <a:schemeClr val="bg1">
                    <a:lumMod val="95000"/>
                    <a:lumOff val="5000"/>
                  </a:schemeClr>
                </a:solidFill>
              </a:rPr>
              <a:t>Τ</a:t>
            </a:r>
            <a:r>
              <a:rPr lang="el-GR" dirty="0" smtClean="0">
                <a:solidFill>
                  <a:schemeClr val="bg1">
                    <a:lumMod val="95000"/>
                    <a:lumOff val="5000"/>
                  </a:schemeClr>
                </a:solidFill>
              </a:rPr>
              <a:t>ο </a:t>
            </a:r>
            <a:r>
              <a:rPr lang="el-GR" b="1" dirty="0" smtClean="0">
                <a:solidFill>
                  <a:srgbClr val="FFFF00"/>
                </a:solidFill>
              </a:rPr>
              <a:t>φεγγαρόφωτο</a:t>
            </a:r>
            <a:r>
              <a:rPr lang="el-GR" dirty="0" smtClean="0">
                <a:solidFill>
                  <a:schemeClr val="bg1">
                    <a:lumMod val="95000"/>
                    <a:lumOff val="5000"/>
                  </a:schemeClr>
                </a:solidFill>
              </a:rPr>
              <a:t> από μακριά δεν ξεσκεπάζει τίποτε. […] Από δω το θέαμα είναι </a:t>
            </a:r>
            <a:r>
              <a:rPr lang="el-GR" dirty="0" err="1" smtClean="0">
                <a:solidFill>
                  <a:schemeClr val="bg1">
                    <a:lumMod val="95000"/>
                    <a:lumOff val="5000"/>
                  </a:schemeClr>
                </a:solidFill>
              </a:rPr>
              <a:t>ομορφο</a:t>
            </a:r>
            <a:r>
              <a:rPr lang="el-GR" dirty="0" smtClean="0">
                <a:solidFill>
                  <a:schemeClr val="bg1">
                    <a:lumMod val="95000"/>
                    <a:lumOff val="5000"/>
                  </a:schemeClr>
                </a:solidFill>
              </a:rPr>
              <a:t>. </a:t>
            </a:r>
            <a:r>
              <a:rPr lang="el-GR" b="1" dirty="0" smtClean="0">
                <a:solidFill>
                  <a:srgbClr val="FFFF00"/>
                </a:solidFill>
              </a:rPr>
              <a:t>Τώρα το κρυμμένο ποτάμι ακούγεται καλύτερα όπως φωνάζει μακριά μέσα από την κοίτη του. </a:t>
            </a:r>
            <a:r>
              <a:rPr lang="el-GR" dirty="0" smtClean="0">
                <a:solidFill>
                  <a:schemeClr val="bg1">
                    <a:lumMod val="95000"/>
                    <a:lumOff val="5000"/>
                  </a:schemeClr>
                </a:solidFill>
              </a:rPr>
              <a:t>[…]  Ήταν </a:t>
            </a:r>
            <a:r>
              <a:rPr lang="el-GR" dirty="0">
                <a:solidFill>
                  <a:schemeClr val="bg1">
                    <a:lumMod val="95000"/>
                    <a:lumOff val="5000"/>
                  </a:schemeClr>
                </a:solidFill>
              </a:rPr>
              <a:t>ένα λουλούδι εκεί! Συλλογίσου. Ένα λουλούδι είχε φυτρώσει εκεί μέσα στους </a:t>
            </a:r>
            <a:r>
              <a:rPr lang="el-GR" dirty="0" err="1">
                <a:solidFill>
                  <a:schemeClr val="bg1">
                    <a:lumMod val="95000"/>
                    <a:lumOff val="5000"/>
                  </a:schemeClr>
                </a:solidFill>
              </a:rPr>
              <a:t>σαπρακιασμένους</a:t>
            </a:r>
            <a:r>
              <a:rPr lang="el-GR" dirty="0">
                <a:solidFill>
                  <a:schemeClr val="bg1">
                    <a:lumMod val="95000"/>
                    <a:lumOff val="5000"/>
                  </a:schemeClr>
                </a:solidFill>
              </a:rPr>
              <a:t> </a:t>
            </a:r>
            <a:r>
              <a:rPr lang="el-GR" dirty="0" smtClean="0">
                <a:solidFill>
                  <a:schemeClr val="bg1">
                    <a:lumMod val="95000"/>
                    <a:lumOff val="5000"/>
                  </a:schemeClr>
                </a:solidFill>
              </a:rPr>
              <a:t> </a:t>
            </a:r>
            <a:r>
              <a:rPr lang="el-GR" dirty="0" err="1" smtClean="0">
                <a:solidFill>
                  <a:schemeClr val="bg1">
                    <a:lumMod val="95000"/>
                    <a:lumOff val="5000"/>
                  </a:schemeClr>
                </a:solidFill>
              </a:rPr>
              <a:t>γεώσακους</a:t>
            </a:r>
            <a:r>
              <a:rPr lang="el-GR" dirty="0">
                <a:solidFill>
                  <a:schemeClr val="bg1">
                    <a:lumMod val="95000"/>
                    <a:lumOff val="5000"/>
                  </a:schemeClr>
                </a:solidFill>
              </a:rPr>
              <a:t>. Και μου φανερώθηκε έτσι ξαφνικά τούτη </a:t>
            </a:r>
            <a:r>
              <a:rPr lang="el-GR" b="1" dirty="0">
                <a:solidFill>
                  <a:srgbClr val="FFFF00"/>
                </a:solidFill>
              </a:rPr>
              <a:t>τη νύχτα που 'ναι γιομάτη θάματα.</a:t>
            </a:r>
            <a:r>
              <a:rPr lang="el-GR" dirty="0">
                <a:solidFill>
                  <a:schemeClr val="bg1">
                    <a:lumMod val="95000"/>
                    <a:lumOff val="5000"/>
                  </a:schemeClr>
                </a:solidFill>
              </a:rPr>
              <a:t> Απόμεινα να το βλέπω σχεδόν τρομαγμένος. Τ' άγγισα με χτυποκάρδι, </a:t>
            </a:r>
            <a:r>
              <a:rPr lang="el-GR" b="1" dirty="0"/>
              <a:t>όπως αγγίζεις ένα βρέφος στο μάγουλο</a:t>
            </a:r>
            <a:r>
              <a:rPr lang="el-GR" dirty="0"/>
              <a:t>. </a:t>
            </a:r>
            <a:r>
              <a:rPr lang="el-GR" b="1" dirty="0"/>
              <a:t>Είναι μια παπαρούνα. Μια τόση δα μεγάλη, καλοθρεμμένη παπαρούνα, ανοιγμένη σαν μικρή βελουδένια </a:t>
            </a:r>
            <a:r>
              <a:rPr lang="el-GR" b="1" dirty="0" smtClean="0"/>
              <a:t>φούχτα. Αν </a:t>
            </a:r>
            <a:r>
              <a:rPr lang="el-GR" b="1" dirty="0"/>
              <a:t>μπορούσε να τη χαρεί κανένας μέσα στο φως του ήλιου, θα 'βλεπε πως ήταν άλικη, μ' ένα μαύρο σταυρό στην καρδιά, με μια τούφα μαβιές βλεφαρίδες στη μέση. Είναι καλοθρεμμένο λουλούδι, γεμάτο χαρά, χρώματα και γεροσύνη. Το </a:t>
            </a:r>
            <a:r>
              <a:rPr lang="el-GR" b="1" dirty="0" smtClean="0"/>
              <a:t>τσουνί</a:t>
            </a:r>
            <a:r>
              <a:rPr lang="el-GR" b="1" u="sng" dirty="0" smtClean="0"/>
              <a:t> </a:t>
            </a:r>
            <a:r>
              <a:rPr lang="el-GR" b="1" dirty="0"/>
              <a:t> του είναι ντούρο και χνουδάτο. Έχει κι έναν κόμπο που δεν άνοιξε ακόμα. Κάθεται κλεισμένος σφιχτά μέσα στην πράσινη φασκιά του και περιμένει την ώρα του. Μα δεν θ' αργήσει ν' ανοίξει κι αυτός. Και θα 'ναι δυο λουλούδια τότες! Δυο λουλούδια μέσα στο περιβόλι του Θανάτου. </a:t>
            </a:r>
            <a:r>
              <a:rPr lang="el-GR" b="1" dirty="0" err="1"/>
              <a:t>Αιστάνουμαι</a:t>
            </a:r>
            <a:r>
              <a:rPr lang="el-GR" b="1" dirty="0"/>
              <a:t> συγκινημένος ξαφνικά ως τα κατάβαθα της </a:t>
            </a:r>
            <a:r>
              <a:rPr lang="el-GR" b="1" dirty="0" smtClean="0"/>
              <a:t>ψυχής. </a:t>
            </a:r>
            <a:r>
              <a:rPr lang="el-GR" dirty="0" smtClean="0">
                <a:solidFill>
                  <a:schemeClr val="bg1">
                    <a:lumMod val="95000"/>
                    <a:lumOff val="5000"/>
                  </a:schemeClr>
                </a:solidFill>
              </a:rPr>
              <a:t>Ακουμπώ </a:t>
            </a:r>
            <a:r>
              <a:rPr lang="el-GR" dirty="0">
                <a:solidFill>
                  <a:schemeClr val="bg1">
                    <a:lumMod val="95000"/>
                    <a:lumOff val="5000"/>
                  </a:schemeClr>
                </a:solidFill>
              </a:rPr>
              <a:t>πάνω στο προπέτασμα σαν να κουράστηκα ξαφνικά πολύ.</a:t>
            </a:r>
          </a:p>
          <a:p>
            <a:pPr algn="just"/>
            <a:r>
              <a:rPr lang="el-GR" dirty="0">
                <a:solidFill>
                  <a:schemeClr val="bg1">
                    <a:lumMod val="95000"/>
                    <a:lumOff val="5000"/>
                  </a:schemeClr>
                </a:solidFill>
              </a:rPr>
              <a:t>Από μέσα μου αναβρύζουν δάκρυα απολυτρωτικά. </a:t>
            </a:r>
            <a:r>
              <a:rPr lang="el-GR" dirty="0" err="1">
                <a:solidFill>
                  <a:schemeClr val="bg1">
                    <a:lumMod val="95000"/>
                    <a:lumOff val="5000"/>
                  </a:schemeClr>
                </a:solidFill>
              </a:rPr>
              <a:t>Στέκουμαι</a:t>
            </a:r>
            <a:r>
              <a:rPr lang="el-GR" dirty="0">
                <a:solidFill>
                  <a:schemeClr val="bg1">
                    <a:lumMod val="95000"/>
                    <a:lumOff val="5000"/>
                  </a:schemeClr>
                </a:solidFill>
              </a:rPr>
              <a:t> έτσι </a:t>
            </a:r>
            <a:r>
              <a:rPr lang="el-GR" dirty="0" err="1">
                <a:solidFill>
                  <a:schemeClr val="bg1">
                    <a:lumMod val="95000"/>
                    <a:lumOff val="5000"/>
                  </a:schemeClr>
                </a:solidFill>
              </a:rPr>
              <a:t>πολλήν</a:t>
            </a:r>
            <a:r>
              <a:rPr lang="el-GR" dirty="0">
                <a:solidFill>
                  <a:schemeClr val="bg1">
                    <a:lumMod val="95000"/>
                    <a:lumOff val="5000"/>
                  </a:schemeClr>
                </a:solidFill>
              </a:rPr>
              <a:t> ώρα, με το κεφάλι όλο χώματα, ακουμπισμένο στα σαπισμένα σακιά. </a:t>
            </a:r>
            <a:r>
              <a:rPr lang="el-GR" b="1" dirty="0"/>
              <a:t>Με δυο δάχτυλα λαφριά, προσεχτικά, αγγίζω την παπαρούνα.</a:t>
            </a:r>
            <a:r>
              <a:rPr lang="el-GR" dirty="0">
                <a:solidFill>
                  <a:schemeClr val="bg1">
                    <a:lumMod val="95000"/>
                    <a:lumOff val="5000"/>
                  </a:schemeClr>
                </a:solidFill>
              </a:rPr>
              <a:t> </a:t>
            </a:r>
            <a:r>
              <a:rPr lang="el-GR" dirty="0" smtClean="0">
                <a:solidFill>
                  <a:schemeClr val="bg1">
                    <a:lumMod val="95000"/>
                    <a:lumOff val="5000"/>
                  </a:schemeClr>
                </a:solidFill>
              </a:rPr>
              <a:t> […] Έτσι </a:t>
            </a:r>
            <a:r>
              <a:rPr lang="el-GR" dirty="0">
                <a:solidFill>
                  <a:schemeClr val="bg1">
                    <a:lumMod val="95000"/>
                    <a:lumOff val="5000"/>
                  </a:schemeClr>
                </a:solidFill>
              </a:rPr>
              <a:t>λέω θα 'ναι πάλι κρυμμένο για όλους τους άλλους. Χαμογελώ πονηρά. Κατόπι </a:t>
            </a:r>
            <a:r>
              <a:rPr lang="el-GR" dirty="0" err="1">
                <a:solidFill>
                  <a:schemeClr val="bg1">
                    <a:lumMod val="95000"/>
                    <a:lumOff val="5000"/>
                  </a:schemeClr>
                </a:solidFill>
              </a:rPr>
              <a:t>σηκώνουμαι</a:t>
            </a:r>
            <a:r>
              <a:rPr lang="el-GR" dirty="0">
                <a:solidFill>
                  <a:schemeClr val="bg1">
                    <a:lumMod val="95000"/>
                    <a:lumOff val="5000"/>
                  </a:schemeClr>
                </a:solidFill>
              </a:rPr>
              <a:t> ξανά στα νύχια κι απλώνω το μπράτσο έξω. Ναι. </a:t>
            </a:r>
            <a:r>
              <a:rPr lang="el-GR" b="1" dirty="0"/>
              <a:t>Το άγγισα λοιπόν πάλι! Τρεμουλιάζω από ευτυχία. Νιώθω τα τρυφερά πέταλα στις ρώγες των δαχτύλων. Είναι μια ανεπάντεχη χαρά της αφής. Μέσα στο χέρι μου </a:t>
            </a:r>
            <a:r>
              <a:rPr lang="el-GR" b="1" dirty="0" err="1"/>
              <a:t>μυρμιδίζει</a:t>
            </a:r>
            <a:r>
              <a:rPr lang="el-GR" b="1" dirty="0"/>
              <a:t> μια γλυκιά ανατριχίλα. Ανεβαίνει ως τη ράχη. Είναι σαν να πεταλουδίζουν πάνω στην επιδερμίδα τα ματόκλαδα μιας αγαπημένης γυναίκας</a:t>
            </a:r>
            <a:r>
              <a:rPr lang="el-GR" dirty="0">
                <a:solidFill>
                  <a:schemeClr val="bg1">
                    <a:lumMod val="95000"/>
                    <a:lumOff val="5000"/>
                  </a:schemeClr>
                </a:solidFill>
              </a:rPr>
              <a:t>. Φίλησα τις ρώγες των δαχτύλων μου. Είπα σιγά σιγά</a:t>
            </a:r>
            <a:r>
              <a:rPr lang="el-GR" dirty="0" smtClean="0">
                <a:solidFill>
                  <a:schemeClr val="bg1">
                    <a:lumMod val="95000"/>
                    <a:lumOff val="5000"/>
                  </a:schemeClr>
                </a:solidFill>
              </a:rPr>
              <a:t>: — </a:t>
            </a:r>
            <a:r>
              <a:rPr lang="el-GR" dirty="0">
                <a:solidFill>
                  <a:schemeClr val="bg1">
                    <a:lumMod val="95000"/>
                    <a:lumOff val="5000"/>
                  </a:schemeClr>
                </a:solidFill>
              </a:rPr>
              <a:t>Καληνύχτα... καληνύχτα και να 'σαι βλογημένη</a:t>
            </a:r>
            <a:r>
              <a:rPr lang="el-GR" dirty="0" smtClean="0">
                <a:solidFill>
                  <a:schemeClr val="bg1">
                    <a:lumMod val="95000"/>
                    <a:lumOff val="5000"/>
                  </a:schemeClr>
                </a:solidFill>
              </a:rPr>
              <a:t>.  […]    Κάτι τραγουδάει </a:t>
            </a:r>
            <a:r>
              <a:rPr lang="el-GR" dirty="0" err="1" smtClean="0">
                <a:solidFill>
                  <a:schemeClr val="bg1">
                    <a:lumMod val="95000"/>
                    <a:lumOff val="5000"/>
                  </a:schemeClr>
                </a:solidFill>
              </a:rPr>
              <a:t>μεέσα</a:t>
            </a:r>
            <a:r>
              <a:rPr lang="el-GR" dirty="0" smtClean="0">
                <a:solidFill>
                  <a:schemeClr val="bg1">
                    <a:lumMod val="95000"/>
                    <a:lumOff val="5000"/>
                  </a:schemeClr>
                </a:solidFill>
              </a:rPr>
              <a:t> μου. Τα’ </a:t>
            </a:r>
            <a:r>
              <a:rPr lang="el-GR" dirty="0" err="1" smtClean="0">
                <a:solidFill>
                  <a:schemeClr val="bg1">
                    <a:lumMod val="95000"/>
                    <a:lumOff val="5000"/>
                  </a:schemeClr>
                </a:solidFill>
              </a:rPr>
              <a:t>αφουγκράζουμαι</a:t>
            </a:r>
            <a:r>
              <a:rPr lang="el-GR" dirty="0" smtClean="0">
                <a:solidFill>
                  <a:schemeClr val="bg1">
                    <a:lumMod val="95000"/>
                    <a:lumOff val="5000"/>
                  </a:schemeClr>
                </a:solidFill>
              </a:rPr>
              <a:t>. Είναι ένα παιδιάστικο τραγουδάκι. «</a:t>
            </a:r>
            <a:r>
              <a:rPr lang="el-GR" b="1" dirty="0" smtClean="0">
                <a:solidFill>
                  <a:srgbClr val="FFFF00"/>
                </a:solidFill>
              </a:rPr>
              <a:t>Φεγγαράκι  μου λαμπρό</a:t>
            </a:r>
            <a:r>
              <a:rPr lang="el-GR" dirty="0" smtClean="0">
                <a:solidFill>
                  <a:schemeClr val="bg1">
                    <a:lumMod val="95000"/>
                    <a:lumOff val="5000"/>
                  </a:schemeClr>
                </a:solidFill>
              </a:rPr>
              <a:t>» </a:t>
            </a:r>
            <a:endParaRPr lang="el-GR" dirty="0">
              <a:solidFill>
                <a:schemeClr val="bg1">
                  <a:lumMod val="95000"/>
                  <a:lumOff val="5000"/>
                </a:schemeClr>
              </a:solidFill>
            </a:endParaRPr>
          </a:p>
        </p:txBody>
      </p:sp>
    </p:spTree>
    <p:extLst>
      <p:ext uri="{BB962C8B-B14F-4D97-AF65-F5344CB8AC3E}">
        <p14:creationId xmlns:p14="http://schemas.microsoft.com/office/powerpoint/2010/main" val="2320139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856"/>
            <a:ext cx="8229600" cy="736848"/>
          </a:xfrm>
        </p:spPr>
        <p:txBody>
          <a:bodyPr>
            <a:normAutofit fontScale="90000"/>
          </a:bodyPr>
          <a:lstStyle/>
          <a:p>
            <a:pPr algn="ctr"/>
            <a:r>
              <a:rPr lang="el-GR" b="1" dirty="0"/>
              <a:t>Τα παράλληλα κείμενα</a:t>
            </a:r>
          </a:p>
        </p:txBody>
      </p:sp>
      <p:sp>
        <p:nvSpPr>
          <p:cNvPr id="3" name="Θέση περιεχομένου 2"/>
          <p:cNvSpPr>
            <a:spLocks noGrp="1"/>
          </p:cNvSpPr>
          <p:nvPr>
            <p:ph idx="1"/>
          </p:nvPr>
        </p:nvSpPr>
        <p:spPr>
          <a:xfrm>
            <a:off x="251520" y="836712"/>
            <a:ext cx="8640960" cy="5760640"/>
          </a:xfrm>
        </p:spPr>
        <p:txBody>
          <a:bodyPr>
            <a:normAutofit/>
          </a:bodyPr>
          <a:lstStyle/>
          <a:p>
            <a:pPr marL="0" lvl="0" indent="0">
              <a:buNone/>
            </a:pPr>
            <a:r>
              <a:rPr lang="el-GR" sz="2800" b="1" dirty="0" smtClean="0"/>
              <a:t>ΟΜΑΔΑ   Β΄   </a:t>
            </a:r>
            <a:r>
              <a:rPr lang="el-GR" sz="2800" b="1" dirty="0">
                <a:solidFill>
                  <a:schemeClr val="accent4">
                    <a:lumMod val="75000"/>
                  </a:schemeClr>
                </a:solidFill>
              </a:rPr>
              <a:t>Τα Φυτά &amp; τα </a:t>
            </a:r>
            <a:r>
              <a:rPr lang="el-GR" sz="2800" b="1" dirty="0" smtClean="0">
                <a:solidFill>
                  <a:schemeClr val="accent4">
                    <a:lumMod val="75000"/>
                  </a:schemeClr>
                </a:solidFill>
              </a:rPr>
              <a:t>Δέντρα  </a:t>
            </a:r>
            <a:r>
              <a:rPr lang="el-GR" sz="2800" b="1" dirty="0" smtClean="0">
                <a:sym typeface="Wingdings" panose="05000000000000000000" pitchFamily="2" charset="2"/>
              </a:rPr>
              <a:t></a:t>
            </a:r>
            <a:r>
              <a:rPr lang="el-GR" sz="2800" b="1" dirty="0" smtClean="0">
                <a:solidFill>
                  <a:schemeClr val="accent4">
                    <a:lumMod val="75000"/>
                  </a:schemeClr>
                </a:solidFill>
                <a:sym typeface="Wingdings" panose="05000000000000000000" pitchFamily="2" charset="2"/>
              </a:rPr>
              <a:t> </a:t>
            </a:r>
            <a:r>
              <a:rPr lang="el-GR" sz="2400" b="1" u="sng" dirty="0" smtClean="0">
                <a:sym typeface="Wingdings" panose="05000000000000000000" pitchFamily="2" charset="2"/>
              </a:rPr>
              <a:t>ΕΡΩΤΗΣΗ </a:t>
            </a:r>
            <a:r>
              <a:rPr lang="el-GR" sz="2400" b="1" u="sng" dirty="0">
                <a:sym typeface="Wingdings" panose="05000000000000000000" pitchFamily="2" charset="2"/>
              </a:rPr>
              <a:t>2</a:t>
            </a:r>
            <a:r>
              <a:rPr lang="el-GR" sz="2400" b="1" u="sng" baseline="30000" dirty="0">
                <a:sym typeface="Wingdings" panose="05000000000000000000" pitchFamily="2" charset="2"/>
              </a:rPr>
              <a:t>η</a:t>
            </a:r>
            <a:r>
              <a:rPr lang="el-GR" sz="2400" b="1" u="sng" dirty="0">
                <a:sym typeface="Wingdings" panose="05000000000000000000" pitchFamily="2" charset="2"/>
              </a:rPr>
              <a:t> </a:t>
            </a:r>
            <a:endParaRPr lang="el-GR" sz="2400" dirty="0" smtClean="0">
              <a:solidFill>
                <a:schemeClr val="accent4">
                  <a:lumMod val="75000"/>
                </a:schemeClr>
              </a:solidFill>
            </a:endParaRPr>
          </a:p>
          <a:p>
            <a:pPr algn="just"/>
            <a:r>
              <a:rPr lang="el-GR" dirty="0" smtClean="0"/>
              <a:t>Διαβάστε </a:t>
            </a:r>
            <a:r>
              <a:rPr lang="el-GR" dirty="0"/>
              <a:t>το απόσπασμα </a:t>
            </a:r>
            <a:r>
              <a:rPr lang="el-GR" b="1" dirty="0">
                <a:solidFill>
                  <a:schemeClr val="accent4">
                    <a:lumMod val="75000"/>
                  </a:schemeClr>
                </a:solidFill>
              </a:rPr>
              <a:t>«Μυστική παπαρούνα» από τη «Ζωή εν </a:t>
            </a:r>
            <a:r>
              <a:rPr lang="el-GR" b="1" dirty="0" err="1">
                <a:solidFill>
                  <a:schemeClr val="accent4">
                    <a:lumMod val="75000"/>
                  </a:schemeClr>
                </a:solidFill>
              </a:rPr>
              <a:t>Τάφω</a:t>
            </a:r>
            <a:r>
              <a:rPr lang="el-GR" b="1" dirty="0">
                <a:solidFill>
                  <a:schemeClr val="accent4">
                    <a:lumMod val="75000"/>
                  </a:schemeClr>
                </a:solidFill>
              </a:rPr>
              <a:t>» του Σ. Μυριβήλη</a:t>
            </a:r>
            <a:r>
              <a:rPr lang="el-GR" dirty="0"/>
              <a:t>, που είχατε διδαχθεί στη Β΄ </a:t>
            </a:r>
            <a:r>
              <a:rPr lang="el-GR" dirty="0" err="1" smtClean="0"/>
              <a:t>Λυκ</a:t>
            </a:r>
            <a:r>
              <a:rPr lang="el-GR" dirty="0" smtClean="0"/>
              <a:t>. </a:t>
            </a:r>
            <a:r>
              <a:rPr lang="el-GR" dirty="0"/>
              <a:t>Σχολιάστε τη λειτουργία της </a:t>
            </a:r>
            <a:r>
              <a:rPr lang="el-GR" b="1" dirty="0">
                <a:solidFill>
                  <a:schemeClr val="accent4">
                    <a:lumMod val="75000"/>
                  </a:schemeClr>
                </a:solidFill>
              </a:rPr>
              <a:t>παπαρούνας</a:t>
            </a:r>
            <a:r>
              <a:rPr lang="el-GR" dirty="0"/>
              <a:t> στο απόσπασμα αυτό και αναζητήστε ομοιότητες και/ή διαφορές με τη λειτουργία των φυτών και των λουλουδιών στην ταινία που παρακολουθήσατε. </a:t>
            </a:r>
            <a:endParaRPr lang="el-GR" dirty="0" smtClean="0"/>
          </a:p>
          <a:p>
            <a:pPr lvl="1" algn="just">
              <a:buFont typeface="Wingdings" panose="05000000000000000000" pitchFamily="2" charset="2"/>
              <a:buChar char="ü"/>
            </a:pPr>
            <a:r>
              <a:rPr lang="el-GR" dirty="0" smtClean="0"/>
              <a:t>είναι μια χαρούμενη παραφωνία στο ζοφερό χαράκωμα</a:t>
            </a:r>
          </a:p>
          <a:p>
            <a:pPr lvl="1" algn="just">
              <a:buFont typeface="Wingdings" panose="05000000000000000000" pitchFamily="2" charset="2"/>
              <a:buChar char="ü"/>
            </a:pPr>
            <a:r>
              <a:rPr lang="el-GR" dirty="0" err="1"/>
              <a:t>π</a:t>
            </a:r>
            <a:r>
              <a:rPr lang="el-GR" dirty="0" err="1" smtClean="0"/>
              <a:t>ροσωποιείται</a:t>
            </a:r>
            <a:r>
              <a:rPr lang="el-GR" dirty="0" smtClean="0"/>
              <a:t> (γυναίκα – μωρό)</a:t>
            </a:r>
          </a:p>
          <a:p>
            <a:pPr lvl="1" algn="just">
              <a:buFont typeface="Wingdings" panose="05000000000000000000" pitchFamily="2" charset="2"/>
              <a:buChar char="ü"/>
            </a:pPr>
            <a:r>
              <a:rPr lang="el-GR" dirty="0"/>
              <a:t>σ</a:t>
            </a:r>
            <a:r>
              <a:rPr lang="el-GR" dirty="0" smtClean="0"/>
              <a:t>υμβολίζει τη ζωή, την ελπίδα για μια νέα ζωή</a:t>
            </a:r>
          </a:p>
          <a:p>
            <a:pPr lvl="1" algn="just">
              <a:buFont typeface="Wingdings" panose="05000000000000000000" pitchFamily="2" charset="2"/>
              <a:buChar char="ü"/>
            </a:pPr>
            <a:r>
              <a:rPr lang="el-GR" dirty="0"/>
              <a:t>π</a:t>
            </a:r>
            <a:r>
              <a:rPr lang="el-GR" dirty="0" smtClean="0"/>
              <a:t>αραπέμπει στην παιδική αθωότητα  αλλά και…</a:t>
            </a:r>
          </a:p>
          <a:p>
            <a:pPr lvl="1" algn="just">
              <a:buFont typeface="Wingdings" panose="05000000000000000000" pitchFamily="2" charset="2"/>
              <a:buChar char="ü"/>
            </a:pPr>
            <a:r>
              <a:rPr lang="el-GR" dirty="0" smtClean="0"/>
              <a:t>…προκαλεί  τρυφερά (ερωτικά?) συναισθήματα στον ήρωα</a:t>
            </a:r>
          </a:p>
          <a:p>
            <a:pPr lvl="1" algn="just">
              <a:buFont typeface="Wingdings" panose="05000000000000000000" pitchFamily="2" charset="2"/>
              <a:buChar char="ü"/>
            </a:pPr>
            <a:r>
              <a:rPr lang="el-GR" dirty="0"/>
              <a:t>τ</a:t>
            </a:r>
            <a:r>
              <a:rPr lang="el-GR" dirty="0" smtClean="0"/>
              <a:t>ο δάσος στην ταινία είναι μάλλον σκοτεινό (καταπίεση)</a:t>
            </a:r>
            <a:endParaRPr lang="el-GR" dirty="0"/>
          </a:p>
          <a:p>
            <a:endParaRPr lang="el-GR" dirty="0"/>
          </a:p>
        </p:txBody>
      </p:sp>
    </p:spTree>
    <p:extLst>
      <p:ext uri="{BB962C8B-B14F-4D97-AF65-F5344CB8AC3E}">
        <p14:creationId xmlns:p14="http://schemas.microsoft.com/office/powerpoint/2010/main" val="351548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4355976" cy="548680"/>
          </a:xfrm>
        </p:spPr>
        <p:txBody>
          <a:bodyPr/>
          <a:lstStyle/>
          <a:p>
            <a:pPr algn="ctr"/>
            <a:r>
              <a:rPr lang="el-GR" sz="3600" dirty="0" smtClean="0"/>
              <a:t>Ελένη, Γ. Σεφέρης </a:t>
            </a:r>
            <a:endParaRPr lang="el-GR" sz="3600" dirty="0"/>
          </a:p>
        </p:txBody>
      </p:sp>
      <p:sp>
        <p:nvSpPr>
          <p:cNvPr id="3" name="Θέση κειμένου 2"/>
          <p:cNvSpPr>
            <a:spLocks noGrp="1"/>
          </p:cNvSpPr>
          <p:nvPr>
            <p:ph type="body" idx="1"/>
          </p:nvPr>
        </p:nvSpPr>
        <p:spPr>
          <a:xfrm>
            <a:off x="179512" y="620688"/>
            <a:ext cx="4248472" cy="5832648"/>
          </a:xfrm>
        </p:spPr>
        <p:txBody>
          <a:bodyPr>
            <a:noAutofit/>
          </a:bodyPr>
          <a:lstStyle/>
          <a:p>
            <a:r>
              <a:rPr lang="el-GR" sz="1800" b="1" dirty="0" smtClean="0"/>
              <a:t>«</a:t>
            </a:r>
            <a:r>
              <a:rPr lang="el-GR" sz="1800" b="1" dirty="0"/>
              <a:t>Τ’ αηδόνια δε </a:t>
            </a:r>
            <a:r>
              <a:rPr lang="el-GR" sz="1800" b="1" dirty="0" err="1"/>
              <a:t>σ’αφήνουνε</a:t>
            </a:r>
            <a:r>
              <a:rPr lang="el-GR" sz="1800" b="1" dirty="0"/>
              <a:t> να κοιμηθείς στις </a:t>
            </a:r>
            <a:r>
              <a:rPr lang="el-GR" sz="1800" b="1" dirty="0" err="1"/>
              <a:t>Πλάτρες</a:t>
            </a:r>
            <a:r>
              <a:rPr lang="el-GR" sz="1800" b="1" dirty="0"/>
              <a:t>».</a:t>
            </a:r>
          </a:p>
          <a:p>
            <a:r>
              <a:rPr lang="el-GR" sz="1800" b="1" dirty="0" smtClean="0"/>
              <a:t>Αηδόνι  ντροπαλό</a:t>
            </a:r>
            <a:r>
              <a:rPr lang="el-GR" sz="1800" dirty="0">
                <a:solidFill>
                  <a:schemeClr val="bg1"/>
                </a:solidFill>
              </a:rPr>
              <a:t>, μες στον ανασασμό των φύλλων,</a:t>
            </a:r>
          </a:p>
          <a:p>
            <a:r>
              <a:rPr lang="el-GR" sz="1800" b="1" dirty="0" smtClean="0"/>
              <a:t>συ </a:t>
            </a:r>
            <a:r>
              <a:rPr lang="el-GR" sz="1800" b="1" dirty="0"/>
              <a:t>που δωρίζεις τη μουσική δροσιά του δάσους</a:t>
            </a:r>
          </a:p>
          <a:p>
            <a:r>
              <a:rPr lang="el-GR" sz="1800" dirty="0" smtClean="0">
                <a:solidFill>
                  <a:schemeClr val="bg1"/>
                </a:solidFill>
              </a:rPr>
              <a:t>στα </a:t>
            </a:r>
            <a:r>
              <a:rPr lang="el-GR" sz="1800" dirty="0">
                <a:solidFill>
                  <a:schemeClr val="bg1"/>
                </a:solidFill>
              </a:rPr>
              <a:t>χωρισμένα σώματα και στις ψυχές </a:t>
            </a:r>
          </a:p>
          <a:p>
            <a:r>
              <a:rPr lang="el-GR" sz="1800" dirty="0" smtClean="0">
                <a:solidFill>
                  <a:schemeClr val="bg1"/>
                </a:solidFill>
              </a:rPr>
              <a:t>αυτών </a:t>
            </a:r>
            <a:r>
              <a:rPr lang="el-GR" sz="1800" dirty="0">
                <a:solidFill>
                  <a:schemeClr val="bg1"/>
                </a:solidFill>
              </a:rPr>
              <a:t>που ξέρουν πως δε θα γυρίσουν. </a:t>
            </a:r>
          </a:p>
          <a:p>
            <a:r>
              <a:rPr lang="el-GR" sz="1800" b="1" dirty="0" smtClean="0"/>
              <a:t>Τυφλή </a:t>
            </a:r>
            <a:r>
              <a:rPr lang="el-GR" sz="1800" b="1" dirty="0"/>
              <a:t>φωνή, που ψηλαφείς μέσα στη νυχτωμένη μνήμη</a:t>
            </a:r>
          </a:p>
          <a:p>
            <a:r>
              <a:rPr lang="el-GR" sz="1800" dirty="0" smtClean="0">
                <a:solidFill>
                  <a:schemeClr val="bg1"/>
                </a:solidFill>
              </a:rPr>
              <a:t>βήματα </a:t>
            </a:r>
            <a:r>
              <a:rPr lang="el-GR" sz="1800" dirty="0">
                <a:solidFill>
                  <a:schemeClr val="bg1"/>
                </a:solidFill>
              </a:rPr>
              <a:t>και </a:t>
            </a:r>
            <a:r>
              <a:rPr lang="el-GR" sz="1800" dirty="0" err="1">
                <a:solidFill>
                  <a:schemeClr val="bg1"/>
                </a:solidFill>
              </a:rPr>
              <a:t>χειρονομίες</a:t>
            </a:r>
            <a:r>
              <a:rPr lang="el-GR" sz="1800" dirty="0" err="1">
                <a:solidFill>
                  <a:schemeClr val="bg1"/>
                </a:solidFill>
                <a:sym typeface="Wingdings 2"/>
              </a:rPr>
              <a:t></a:t>
            </a:r>
            <a:r>
              <a:rPr lang="el-GR" sz="1800" dirty="0">
                <a:solidFill>
                  <a:schemeClr val="bg1"/>
                </a:solidFill>
              </a:rPr>
              <a:t> δε θα τολμούσα να πω </a:t>
            </a:r>
            <a:r>
              <a:rPr lang="el-GR" sz="1800" dirty="0" err="1">
                <a:solidFill>
                  <a:schemeClr val="bg1"/>
                </a:solidFill>
              </a:rPr>
              <a:t>φιλήματα</a:t>
            </a:r>
            <a:r>
              <a:rPr lang="el-GR" sz="1800" dirty="0" err="1">
                <a:solidFill>
                  <a:schemeClr val="bg1"/>
                </a:solidFill>
                <a:sym typeface="Wingdings 2"/>
              </a:rPr>
              <a:t></a:t>
            </a:r>
            <a:endParaRPr lang="el-GR" sz="1800" dirty="0">
              <a:solidFill>
                <a:schemeClr val="bg1"/>
              </a:solidFill>
            </a:endParaRPr>
          </a:p>
          <a:p>
            <a:r>
              <a:rPr lang="el-GR" sz="1800" dirty="0" smtClean="0">
                <a:solidFill>
                  <a:schemeClr val="bg1"/>
                </a:solidFill>
              </a:rPr>
              <a:t>και </a:t>
            </a:r>
            <a:r>
              <a:rPr lang="el-GR" sz="1800" dirty="0">
                <a:solidFill>
                  <a:schemeClr val="bg1"/>
                </a:solidFill>
              </a:rPr>
              <a:t>το πικρό τρικύμισμα της </a:t>
            </a:r>
            <a:r>
              <a:rPr lang="el-GR" sz="1800" dirty="0" err="1">
                <a:solidFill>
                  <a:schemeClr val="bg1"/>
                </a:solidFill>
              </a:rPr>
              <a:t>ξαγριεμένης</a:t>
            </a:r>
            <a:r>
              <a:rPr lang="el-GR" sz="1800" dirty="0">
                <a:solidFill>
                  <a:schemeClr val="bg1"/>
                </a:solidFill>
              </a:rPr>
              <a:t> σκλάβας.</a:t>
            </a:r>
          </a:p>
          <a:p>
            <a:r>
              <a:rPr lang="el-GR" sz="1800" b="1" dirty="0" smtClean="0"/>
              <a:t>«Τ</a:t>
            </a:r>
            <a:r>
              <a:rPr lang="el-GR" sz="1800" b="1" dirty="0"/>
              <a:t>’ αηδόνια δε </a:t>
            </a:r>
            <a:r>
              <a:rPr lang="el-GR" sz="1800" b="1" dirty="0" err="1"/>
              <a:t>σ’αφήνουνε</a:t>
            </a:r>
            <a:r>
              <a:rPr lang="el-GR" sz="1800" b="1" dirty="0"/>
              <a:t> να κοιμηθείς στις </a:t>
            </a:r>
            <a:r>
              <a:rPr lang="el-GR" sz="1800" b="1" dirty="0" err="1"/>
              <a:t>Πλάτρες</a:t>
            </a:r>
            <a:r>
              <a:rPr lang="el-GR" sz="1800" b="1" dirty="0"/>
              <a:t>».</a:t>
            </a:r>
          </a:p>
          <a:p>
            <a:r>
              <a:rPr lang="el-GR" sz="1800" dirty="0" smtClean="0">
                <a:solidFill>
                  <a:schemeClr val="bg1"/>
                </a:solidFill>
              </a:rPr>
              <a:t>Ποιες </a:t>
            </a:r>
            <a:r>
              <a:rPr lang="el-GR" sz="1800" dirty="0" err="1">
                <a:solidFill>
                  <a:schemeClr val="bg1"/>
                </a:solidFill>
              </a:rPr>
              <a:t>είν</a:t>
            </a:r>
            <a:r>
              <a:rPr lang="el-GR" sz="1800" dirty="0">
                <a:solidFill>
                  <a:schemeClr val="bg1"/>
                </a:solidFill>
              </a:rPr>
              <a:t>’ οι </a:t>
            </a:r>
            <a:r>
              <a:rPr lang="el-GR" sz="1800" dirty="0" err="1">
                <a:solidFill>
                  <a:schemeClr val="bg1"/>
                </a:solidFill>
              </a:rPr>
              <a:t>Πλάτρες</a:t>
            </a:r>
            <a:r>
              <a:rPr lang="el-GR" sz="1800" dirty="0">
                <a:solidFill>
                  <a:schemeClr val="bg1"/>
                </a:solidFill>
              </a:rPr>
              <a:t>; Ποιος το γνωρίζει τούτο το νησί</a:t>
            </a:r>
            <a:r>
              <a:rPr lang="el-GR" sz="1800" dirty="0" smtClean="0">
                <a:solidFill>
                  <a:schemeClr val="bg1"/>
                </a:solidFill>
              </a:rPr>
              <a:t>;</a:t>
            </a:r>
            <a:endParaRPr lang="el-GR" sz="1800" dirty="0">
              <a:solidFill>
                <a:schemeClr val="bg1"/>
              </a:solidFill>
            </a:endParaRPr>
          </a:p>
        </p:txBody>
      </p:sp>
      <p:sp>
        <p:nvSpPr>
          <p:cNvPr id="4" name="TextBox 3"/>
          <p:cNvSpPr txBox="1"/>
          <p:nvPr/>
        </p:nvSpPr>
        <p:spPr>
          <a:xfrm>
            <a:off x="4572000" y="117693"/>
            <a:ext cx="4496072" cy="6863417"/>
          </a:xfrm>
          <a:prstGeom prst="rect">
            <a:avLst/>
          </a:prstGeom>
          <a:noFill/>
        </p:spPr>
        <p:txBody>
          <a:bodyPr wrap="square" rtlCol="0">
            <a:spAutoFit/>
          </a:bodyPr>
          <a:lstStyle/>
          <a:p>
            <a:r>
              <a:rPr lang="el-GR" dirty="0" smtClean="0">
                <a:solidFill>
                  <a:schemeClr val="bg1"/>
                </a:solidFill>
              </a:rPr>
              <a:t>Έζησα </a:t>
            </a:r>
            <a:r>
              <a:rPr lang="el-GR" dirty="0">
                <a:solidFill>
                  <a:schemeClr val="bg1"/>
                </a:solidFill>
              </a:rPr>
              <a:t>τη ζωή μου ακούγοντας ονόματα πρωτάκουστα:</a:t>
            </a:r>
          </a:p>
          <a:p>
            <a:r>
              <a:rPr lang="el-GR" dirty="0">
                <a:solidFill>
                  <a:schemeClr val="bg1"/>
                </a:solidFill>
              </a:rPr>
              <a:t>Καινούριους τόπους, καινούριες τρέλες των ανθρώπων ή των </a:t>
            </a:r>
            <a:r>
              <a:rPr lang="el-GR" dirty="0" err="1">
                <a:solidFill>
                  <a:schemeClr val="bg1"/>
                </a:solidFill>
              </a:rPr>
              <a:t>θεών</a:t>
            </a:r>
            <a:r>
              <a:rPr lang="el-GR" dirty="0" err="1" smtClean="0">
                <a:solidFill>
                  <a:schemeClr val="bg1"/>
                </a:solidFill>
                <a:sym typeface="Wingdings 2"/>
              </a:rPr>
              <a:t></a:t>
            </a:r>
            <a:r>
              <a:rPr lang="el-GR" dirty="0" smtClean="0">
                <a:solidFill>
                  <a:schemeClr val="bg1"/>
                </a:solidFill>
                <a:sym typeface="Wingdings 2"/>
              </a:rPr>
              <a:t>    [… ]</a:t>
            </a:r>
            <a:endParaRPr lang="el-GR" dirty="0">
              <a:solidFill>
                <a:schemeClr val="bg1"/>
              </a:solidFill>
              <a:sym typeface="Wingdings 2"/>
            </a:endParaRPr>
          </a:p>
          <a:p>
            <a:r>
              <a:rPr lang="el-GR" b="1" dirty="0" smtClean="0"/>
              <a:t>                                                </a:t>
            </a:r>
            <a:r>
              <a:rPr lang="el-GR" b="1" dirty="0" smtClean="0">
                <a:solidFill>
                  <a:srgbClr val="FFFF00"/>
                </a:solidFill>
              </a:rPr>
              <a:t>Το φεγγάρι </a:t>
            </a:r>
          </a:p>
          <a:p>
            <a:r>
              <a:rPr lang="el-GR" b="1" dirty="0" smtClean="0">
                <a:solidFill>
                  <a:srgbClr val="FFFF00"/>
                </a:solidFill>
              </a:rPr>
              <a:t>βγήκε απ’  το πέλαγο σαν Αφροδίτη</a:t>
            </a:r>
          </a:p>
          <a:p>
            <a:r>
              <a:rPr lang="el-GR" dirty="0" smtClean="0">
                <a:solidFill>
                  <a:schemeClr val="bg1"/>
                </a:solidFill>
              </a:rPr>
              <a:t>Σκέπασε </a:t>
            </a:r>
            <a:r>
              <a:rPr lang="el-GR" dirty="0" err="1" smtClean="0">
                <a:solidFill>
                  <a:schemeClr val="bg1"/>
                </a:solidFill>
              </a:rPr>
              <a:t>τ΄</a:t>
            </a:r>
            <a:r>
              <a:rPr lang="el-GR" dirty="0" smtClean="0">
                <a:solidFill>
                  <a:schemeClr val="bg1"/>
                </a:solidFill>
              </a:rPr>
              <a:t> άστρα του Τοξότη, τώρα πάει να ’βρει </a:t>
            </a:r>
          </a:p>
          <a:p>
            <a:r>
              <a:rPr lang="el-GR" dirty="0" smtClean="0">
                <a:solidFill>
                  <a:schemeClr val="bg1"/>
                </a:solidFill>
              </a:rPr>
              <a:t>την καρδιά του Σκορπιού κι όλα τ’  αλλάζει .</a:t>
            </a:r>
          </a:p>
          <a:p>
            <a:r>
              <a:rPr lang="el-GR" dirty="0" smtClean="0">
                <a:solidFill>
                  <a:schemeClr val="bg1"/>
                </a:solidFill>
              </a:rPr>
              <a:t>Πού </a:t>
            </a:r>
            <a:r>
              <a:rPr lang="el-GR" dirty="0" err="1" smtClean="0">
                <a:solidFill>
                  <a:schemeClr val="bg1"/>
                </a:solidFill>
              </a:rPr>
              <a:t>είν</a:t>
            </a:r>
            <a:r>
              <a:rPr lang="el-GR" dirty="0" smtClean="0">
                <a:solidFill>
                  <a:schemeClr val="bg1"/>
                </a:solidFill>
              </a:rPr>
              <a:t>’  η αλήθεια;</a:t>
            </a:r>
          </a:p>
          <a:p>
            <a:r>
              <a:rPr lang="el-GR" dirty="0" smtClean="0">
                <a:solidFill>
                  <a:schemeClr val="bg1"/>
                </a:solidFill>
              </a:rPr>
              <a:t>Ήμουν κι εγώ στον πόλεμο τοξότης</a:t>
            </a:r>
          </a:p>
          <a:p>
            <a:r>
              <a:rPr lang="el-GR" dirty="0" smtClean="0">
                <a:solidFill>
                  <a:schemeClr val="bg1"/>
                </a:solidFill>
              </a:rPr>
              <a:t>Το ριζικό μου ενός ανθρώπου που ξαστόχησε</a:t>
            </a:r>
          </a:p>
          <a:p>
            <a:r>
              <a:rPr lang="el-GR" b="1" dirty="0" smtClean="0"/>
              <a:t>Αηδόνι ποιητάρη,  </a:t>
            </a:r>
            <a:r>
              <a:rPr lang="el-GR" dirty="0" smtClean="0">
                <a:solidFill>
                  <a:schemeClr val="bg1"/>
                </a:solidFill>
              </a:rPr>
              <a:t>  […] </a:t>
            </a:r>
          </a:p>
          <a:p>
            <a:endParaRPr lang="el-GR" sz="800" dirty="0">
              <a:solidFill>
                <a:schemeClr val="bg1"/>
              </a:solidFill>
            </a:endParaRPr>
          </a:p>
          <a:p>
            <a:r>
              <a:rPr lang="el-GR" dirty="0" smtClean="0">
                <a:solidFill>
                  <a:schemeClr val="bg1"/>
                </a:solidFill>
              </a:rPr>
              <a:t>Αηδόνι </a:t>
            </a:r>
            <a:r>
              <a:rPr lang="el-GR" dirty="0">
                <a:solidFill>
                  <a:schemeClr val="bg1"/>
                </a:solidFill>
              </a:rPr>
              <a:t>αηδόνι αηδόνι,</a:t>
            </a:r>
          </a:p>
          <a:p>
            <a:r>
              <a:rPr lang="el-GR" dirty="0" smtClean="0">
                <a:solidFill>
                  <a:schemeClr val="bg1"/>
                </a:solidFill>
              </a:rPr>
              <a:t>τ</a:t>
            </a:r>
            <a:r>
              <a:rPr lang="el-GR" dirty="0">
                <a:solidFill>
                  <a:schemeClr val="bg1"/>
                </a:solidFill>
              </a:rPr>
              <a:t>’ είναι θεός; τι μη θεός; και τι τ’ </a:t>
            </a:r>
            <a:r>
              <a:rPr lang="el-GR" dirty="0" err="1">
                <a:solidFill>
                  <a:schemeClr val="bg1"/>
                </a:solidFill>
              </a:rPr>
              <a:t>ανάμεσό</a:t>
            </a:r>
            <a:r>
              <a:rPr lang="el-GR" dirty="0">
                <a:solidFill>
                  <a:schemeClr val="bg1"/>
                </a:solidFill>
              </a:rPr>
              <a:t> τους;</a:t>
            </a:r>
          </a:p>
          <a:p>
            <a:r>
              <a:rPr lang="el-GR" b="1" dirty="0" smtClean="0"/>
              <a:t>«</a:t>
            </a:r>
            <a:r>
              <a:rPr lang="el-GR" b="1" dirty="0"/>
              <a:t>Τ’ αηδόνια δε </a:t>
            </a:r>
            <a:r>
              <a:rPr lang="el-GR" b="1" dirty="0" err="1"/>
              <a:t>σ’αφήνουνε</a:t>
            </a:r>
            <a:r>
              <a:rPr lang="el-GR" b="1" dirty="0"/>
              <a:t> να κοιμηθείς στις </a:t>
            </a:r>
            <a:r>
              <a:rPr lang="el-GR" b="1" dirty="0" err="1"/>
              <a:t>Πλάτρες</a:t>
            </a:r>
            <a:r>
              <a:rPr lang="el-GR" b="1" dirty="0"/>
              <a:t>».</a:t>
            </a:r>
          </a:p>
          <a:p>
            <a:r>
              <a:rPr lang="el-GR" b="1" dirty="0" smtClean="0"/>
              <a:t>Δακρυσμένο </a:t>
            </a:r>
            <a:r>
              <a:rPr lang="el-GR" b="1" dirty="0"/>
              <a:t>πουλί,  </a:t>
            </a:r>
            <a:r>
              <a:rPr lang="el-GR" dirty="0">
                <a:solidFill>
                  <a:schemeClr val="bg1"/>
                </a:solidFill>
              </a:rPr>
              <a:t>στην Κύπρο τη θαλασσοφίλητη</a:t>
            </a:r>
          </a:p>
          <a:p>
            <a:r>
              <a:rPr lang="el-GR" dirty="0" smtClean="0">
                <a:solidFill>
                  <a:schemeClr val="bg1"/>
                </a:solidFill>
              </a:rPr>
              <a:t>που </a:t>
            </a:r>
            <a:r>
              <a:rPr lang="el-GR" dirty="0">
                <a:solidFill>
                  <a:schemeClr val="bg1"/>
                </a:solidFill>
              </a:rPr>
              <a:t>έταξαν για να μου θυμίζει την πατρίδα,</a:t>
            </a:r>
          </a:p>
          <a:p>
            <a:r>
              <a:rPr lang="el-GR" dirty="0" smtClean="0">
                <a:solidFill>
                  <a:schemeClr val="bg1"/>
                </a:solidFill>
              </a:rPr>
              <a:t>άραξα </a:t>
            </a:r>
            <a:r>
              <a:rPr lang="el-GR" dirty="0">
                <a:solidFill>
                  <a:schemeClr val="bg1"/>
                </a:solidFill>
              </a:rPr>
              <a:t>μοναχός μ’ αυτό το παραμύθι</a:t>
            </a:r>
            <a:r>
              <a:rPr lang="el-GR" dirty="0" smtClean="0">
                <a:solidFill>
                  <a:schemeClr val="bg1"/>
                </a:solidFill>
              </a:rPr>
              <a:t>,</a:t>
            </a:r>
          </a:p>
          <a:p>
            <a:r>
              <a:rPr lang="el-GR" dirty="0">
                <a:solidFill>
                  <a:schemeClr val="bg1"/>
                </a:solidFill>
              </a:rPr>
              <a:t>α</a:t>
            </a:r>
            <a:r>
              <a:rPr lang="el-GR" dirty="0" smtClean="0">
                <a:solidFill>
                  <a:schemeClr val="bg1"/>
                </a:solidFill>
              </a:rPr>
              <a:t>ν </a:t>
            </a:r>
            <a:r>
              <a:rPr lang="el-GR" dirty="0" err="1" smtClean="0">
                <a:solidFill>
                  <a:schemeClr val="bg1"/>
                </a:solidFill>
              </a:rPr>
              <a:t>είν</a:t>
            </a:r>
            <a:r>
              <a:rPr lang="el-GR" dirty="0" smtClean="0">
                <a:solidFill>
                  <a:schemeClr val="bg1"/>
                </a:solidFill>
              </a:rPr>
              <a:t>’ αλήθεια πως αυτό είναι παραμύθι…</a:t>
            </a:r>
            <a:endParaRPr lang="el-GR" dirty="0">
              <a:solidFill>
                <a:schemeClr val="bg1"/>
              </a:solidFill>
            </a:endParaRPr>
          </a:p>
          <a:p>
            <a:r>
              <a:rPr lang="el-GR" dirty="0" smtClean="0">
                <a:solidFill>
                  <a:schemeClr val="bg1"/>
                </a:solidFill>
              </a:rPr>
              <a:t>      </a:t>
            </a:r>
            <a:endParaRPr lang="el-GR" dirty="0">
              <a:solidFill>
                <a:schemeClr val="bg1"/>
              </a:solidFill>
            </a:endParaRPr>
          </a:p>
        </p:txBody>
      </p:sp>
    </p:spTree>
    <p:extLst>
      <p:ext uri="{BB962C8B-B14F-4D97-AF65-F5344CB8AC3E}">
        <p14:creationId xmlns:p14="http://schemas.microsoft.com/office/powerpoint/2010/main" val="2916424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692696"/>
          </a:xfrm>
        </p:spPr>
        <p:txBody>
          <a:bodyPr>
            <a:normAutofit fontScale="90000"/>
          </a:bodyPr>
          <a:lstStyle/>
          <a:p>
            <a:pPr algn="ctr"/>
            <a:r>
              <a:rPr lang="el-GR" b="1" dirty="0" smtClean="0"/>
              <a:t>Τα παράλληλα κείμενα</a:t>
            </a:r>
            <a:endParaRPr lang="el-GR" b="1" dirty="0"/>
          </a:p>
        </p:txBody>
      </p:sp>
      <p:sp>
        <p:nvSpPr>
          <p:cNvPr id="3" name="Θέση περιεχομένου 2"/>
          <p:cNvSpPr>
            <a:spLocks noGrp="1"/>
          </p:cNvSpPr>
          <p:nvPr>
            <p:ph idx="1"/>
          </p:nvPr>
        </p:nvSpPr>
        <p:spPr>
          <a:xfrm>
            <a:off x="179512" y="764704"/>
            <a:ext cx="8784976" cy="5760640"/>
          </a:xfrm>
        </p:spPr>
        <p:txBody>
          <a:bodyPr/>
          <a:lstStyle/>
          <a:p>
            <a:pPr marL="0" lvl="0" indent="0">
              <a:buNone/>
            </a:pPr>
            <a:r>
              <a:rPr lang="el-GR" sz="2800" b="1" dirty="0" smtClean="0"/>
              <a:t>    ΟΜΑΔΑ Γ</a:t>
            </a:r>
            <a:r>
              <a:rPr lang="el-GR" sz="2800" b="1" dirty="0"/>
              <a:t>΄</a:t>
            </a:r>
            <a:r>
              <a:rPr lang="el-GR" sz="2800" b="1" dirty="0" smtClean="0"/>
              <a:t>    </a:t>
            </a:r>
            <a:r>
              <a:rPr lang="el-GR" sz="2800" b="1" dirty="0" smtClean="0">
                <a:solidFill>
                  <a:srgbClr val="C00000"/>
                </a:solidFill>
              </a:rPr>
              <a:t>Τα </a:t>
            </a:r>
            <a:r>
              <a:rPr lang="el-GR" sz="2800" b="1" dirty="0">
                <a:solidFill>
                  <a:srgbClr val="C00000"/>
                </a:solidFill>
              </a:rPr>
              <a:t>Ζώα &amp; τα </a:t>
            </a:r>
            <a:r>
              <a:rPr lang="el-GR" sz="2800" b="1" dirty="0" smtClean="0">
                <a:solidFill>
                  <a:srgbClr val="C00000"/>
                </a:solidFill>
              </a:rPr>
              <a:t>πουλιά</a:t>
            </a:r>
            <a:r>
              <a:rPr lang="el-GR" sz="2800" b="1" dirty="0" smtClean="0">
                <a:sym typeface="Wingdings" panose="05000000000000000000" pitchFamily="2" charset="2"/>
              </a:rPr>
              <a:t>   </a:t>
            </a:r>
            <a:r>
              <a:rPr lang="el-GR" sz="2400" b="1" u="sng" dirty="0" smtClean="0">
                <a:sym typeface="Wingdings" panose="05000000000000000000" pitchFamily="2" charset="2"/>
              </a:rPr>
              <a:t>ΕΡΩΤΗΣΗ 2</a:t>
            </a:r>
            <a:r>
              <a:rPr lang="el-GR" sz="2400" b="1" u="sng" baseline="30000" dirty="0" smtClean="0">
                <a:sym typeface="Wingdings" panose="05000000000000000000" pitchFamily="2" charset="2"/>
              </a:rPr>
              <a:t>η</a:t>
            </a:r>
            <a:r>
              <a:rPr lang="el-GR" sz="2400" b="1" u="sng" dirty="0" smtClean="0">
                <a:sym typeface="Wingdings" panose="05000000000000000000" pitchFamily="2" charset="2"/>
              </a:rPr>
              <a:t> </a:t>
            </a:r>
            <a:endParaRPr lang="el-GR" sz="2400" dirty="0" smtClean="0">
              <a:solidFill>
                <a:srgbClr val="C00000"/>
              </a:solidFill>
            </a:endParaRPr>
          </a:p>
          <a:p>
            <a:pPr lvl="0" algn="just"/>
            <a:r>
              <a:rPr lang="el-GR" dirty="0" smtClean="0"/>
              <a:t>Διαβάστε </a:t>
            </a:r>
            <a:r>
              <a:rPr lang="el-GR" dirty="0"/>
              <a:t>το ποίημα </a:t>
            </a:r>
            <a:r>
              <a:rPr lang="el-GR" b="1" dirty="0">
                <a:solidFill>
                  <a:srgbClr val="C00000"/>
                </a:solidFill>
              </a:rPr>
              <a:t>«Ελένη» του Γ. Σεφέρη</a:t>
            </a:r>
            <a:r>
              <a:rPr lang="el-GR" dirty="0"/>
              <a:t>, που είχατε διδαχθεί στη </a:t>
            </a:r>
            <a:r>
              <a:rPr lang="el-GR" dirty="0" err="1"/>
              <a:t>Β΄Λυκείου</a:t>
            </a:r>
            <a:r>
              <a:rPr lang="el-GR" dirty="0"/>
              <a:t>. Σχολιάστε τη λειτουργία των αηδονιών κυρίως στην πρώτη ενότητα του ποιήματος και αναζητήστε ομοιότητες και/ή διαφορές με τη λειτουργία των πουλιών στην ταινία που παρακολουθήσατε.  </a:t>
            </a:r>
            <a:endParaRPr lang="el-GR" dirty="0" smtClean="0"/>
          </a:p>
          <a:p>
            <a:pPr lvl="1" algn="just">
              <a:buFont typeface="Wingdings" panose="05000000000000000000" pitchFamily="2" charset="2"/>
              <a:buChar char="ü"/>
            </a:pPr>
            <a:r>
              <a:rPr lang="el-GR" dirty="0"/>
              <a:t>τ</a:t>
            </a:r>
            <a:r>
              <a:rPr lang="el-GR" dirty="0" smtClean="0"/>
              <a:t>ο αηδόνι είναι κρυμμένο, όπως τα πουλιά στην ταινία</a:t>
            </a:r>
          </a:p>
          <a:p>
            <a:pPr lvl="1" algn="just">
              <a:buFont typeface="Wingdings" panose="05000000000000000000" pitchFamily="2" charset="2"/>
              <a:buChar char="ü"/>
            </a:pPr>
            <a:r>
              <a:rPr lang="el-GR" dirty="0"/>
              <a:t>χ</a:t>
            </a:r>
            <a:r>
              <a:rPr lang="el-GR" dirty="0" smtClean="0"/>
              <a:t>αρίζει τη μουσική δροσιά του δάσους = ηρεμία της φύσης</a:t>
            </a:r>
          </a:p>
          <a:p>
            <a:pPr lvl="1" algn="just">
              <a:buFont typeface="Wingdings" panose="05000000000000000000" pitchFamily="2" charset="2"/>
              <a:buChar char="ü"/>
            </a:pPr>
            <a:r>
              <a:rPr lang="el-GR" dirty="0"/>
              <a:t>ψ</a:t>
            </a:r>
            <a:r>
              <a:rPr lang="el-GR" dirty="0" smtClean="0"/>
              <a:t>ηλαφεί στη νυχτωμένη μνήμη = μας θυμίζει την απόλαυση της ζωής σε καιρό ειρήνης</a:t>
            </a:r>
          </a:p>
          <a:p>
            <a:pPr lvl="1" algn="just">
              <a:buFont typeface="Wingdings" panose="05000000000000000000" pitchFamily="2" charset="2"/>
              <a:buChar char="ü"/>
            </a:pPr>
            <a:r>
              <a:rPr lang="el-GR" dirty="0" smtClean="0"/>
              <a:t>Αηδόνι ποιητάρη = ταυτίζεται με τον ποιητή που αφηγείται τα δεινά του πολέμου – αποδέκτης της ποιητικής εξομολόγησης</a:t>
            </a:r>
          </a:p>
          <a:p>
            <a:pPr lvl="1" algn="just">
              <a:buFont typeface="Wingdings" panose="05000000000000000000" pitchFamily="2" charset="2"/>
              <a:buChar char="ü"/>
            </a:pPr>
            <a:r>
              <a:rPr lang="el-GR" dirty="0"/>
              <a:t>τ</a:t>
            </a:r>
            <a:r>
              <a:rPr lang="el-GR" dirty="0" smtClean="0"/>
              <a:t>α πουλιά στο τέλος της ταινίας λειτουργούν παραπλανητικά</a:t>
            </a:r>
            <a:endParaRPr lang="el-GR" dirty="0"/>
          </a:p>
          <a:p>
            <a:endParaRPr lang="el-GR" dirty="0"/>
          </a:p>
        </p:txBody>
      </p:sp>
    </p:spTree>
    <p:extLst>
      <p:ext uri="{BB962C8B-B14F-4D97-AF65-F5344CB8AC3E}">
        <p14:creationId xmlns:p14="http://schemas.microsoft.com/office/powerpoint/2010/main" val="179288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662" y="5796"/>
            <a:ext cx="8928992" cy="576064"/>
          </a:xfrm>
        </p:spPr>
        <p:txBody>
          <a:bodyPr/>
          <a:lstStyle/>
          <a:p>
            <a:pPr algn="ctr"/>
            <a:r>
              <a:rPr lang="el-GR" sz="4000" dirty="0" smtClean="0">
                <a:effectLst/>
              </a:rPr>
              <a:t>Άξιον εστί: Άσμα   η‘. Ο. Ελύτης</a:t>
            </a:r>
            <a:endParaRPr lang="el-GR" sz="4000" dirty="0"/>
          </a:p>
        </p:txBody>
      </p:sp>
      <p:sp>
        <p:nvSpPr>
          <p:cNvPr id="3" name="Θέση κειμένου 2"/>
          <p:cNvSpPr>
            <a:spLocks noGrp="1"/>
          </p:cNvSpPr>
          <p:nvPr>
            <p:ph type="body" idx="1"/>
          </p:nvPr>
        </p:nvSpPr>
        <p:spPr>
          <a:xfrm>
            <a:off x="107504" y="620688"/>
            <a:ext cx="4320480" cy="5976664"/>
          </a:xfrm>
        </p:spPr>
        <p:txBody>
          <a:bodyPr>
            <a:normAutofit fontScale="62500" lnSpcReduction="20000"/>
          </a:bodyPr>
          <a:lstStyle/>
          <a:p>
            <a:r>
              <a:rPr lang="el-GR" sz="2900" i="1" dirty="0">
                <a:solidFill>
                  <a:schemeClr val="bg1"/>
                </a:solidFill>
              </a:rPr>
              <a:t>Γύρισα τα μάτια *  δάκρυα γιομάτα</a:t>
            </a:r>
            <a:endParaRPr lang="el-GR" sz="2900" dirty="0">
              <a:solidFill>
                <a:schemeClr val="bg1"/>
              </a:solidFill>
            </a:endParaRPr>
          </a:p>
          <a:p>
            <a:r>
              <a:rPr lang="el-GR" sz="2900" i="1" dirty="0">
                <a:solidFill>
                  <a:schemeClr val="bg1"/>
                </a:solidFill>
              </a:rPr>
              <a:t>κατά το παραθύρι</a:t>
            </a:r>
            <a:endParaRPr lang="el-GR" sz="2900" dirty="0">
              <a:solidFill>
                <a:schemeClr val="bg1"/>
              </a:solidFill>
            </a:endParaRPr>
          </a:p>
          <a:p>
            <a:r>
              <a:rPr lang="el-GR" sz="2900" i="1" dirty="0">
                <a:solidFill>
                  <a:schemeClr val="bg1"/>
                </a:solidFill>
              </a:rPr>
              <a:t>Και κοιτώντας έξω  *  </a:t>
            </a:r>
            <a:r>
              <a:rPr lang="el-GR" sz="2900" i="1" dirty="0" err="1">
                <a:solidFill>
                  <a:schemeClr val="bg1"/>
                </a:solidFill>
              </a:rPr>
              <a:t>καταχιονισμένα</a:t>
            </a:r>
            <a:endParaRPr lang="el-GR" sz="2900" dirty="0">
              <a:solidFill>
                <a:schemeClr val="bg1"/>
              </a:solidFill>
            </a:endParaRPr>
          </a:p>
          <a:p>
            <a:r>
              <a:rPr lang="el-GR" sz="2900" b="1" i="1" dirty="0">
                <a:solidFill>
                  <a:srgbClr val="FFFF00"/>
                </a:solidFill>
              </a:rPr>
              <a:t>τα δέντρα των κοιλάδων</a:t>
            </a:r>
            <a:endParaRPr lang="el-GR" sz="2900" b="1" dirty="0">
              <a:solidFill>
                <a:srgbClr val="FFFF00"/>
              </a:solidFill>
            </a:endParaRPr>
          </a:p>
          <a:p>
            <a:r>
              <a:rPr lang="el-GR" sz="2900" i="1" dirty="0">
                <a:solidFill>
                  <a:schemeClr val="bg1"/>
                </a:solidFill>
              </a:rPr>
              <a:t>Αδελφοί μου, είπα,  *   ως κι αυτά μια μέρα</a:t>
            </a:r>
            <a:endParaRPr lang="el-GR" sz="2900" dirty="0">
              <a:solidFill>
                <a:schemeClr val="bg1"/>
              </a:solidFill>
            </a:endParaRPr>
          </a:p>
          <a:p>
            <a:r>
              <a:rPr lang="el-GR" sz="2900" b="1" i="1" dirty="0">
                <a:solidFill>
                  <a:srgbClr val="FFFF00"/>
                </a:solidFill>
              </a:rPr>
              <a:t>Κι αυτά θα τ’ ατιμάσουν</a:t>
            </a:r>
            <a:endParaRPr lang="el-GR" sz="2900" b="1" dirty="0">
              <a:solidFill>
                <a:srgbClr val="FFFF00"/>
              </a:solidFill>
            </a:endParaRPr>
          </a:p>
          <a:p>
            <a:r>
              <a:rPr lang="el-GR" sz="2900" i="1" dirty="0" smtClean="0">
                <a:solidFill>
                  <a:schemeClr val="bg1"/>
                </a:solidFill>
              </a:rPr>
              <a:t>Προσωπιδοφόροι  </a:t>
            </a:r>
            <a:r>
              <a:rPr lang="el-GR" sz="2900" i="1" dirty="0">
                <a:solidFill>
                  <a:schemeClr val="bg1"/>
                </a:solidFill>
              </a:rPr>
              <a:t>*   μες στον άλλον αιώνα</a:t>
            </a:r>
            <a:endParaRPr lang="el-GR" sz="2900" dirty="0">
              <a:solidFill>
                <a:schemeClr val="bg1"/>
              </a:solidFill>
            </a:endParaRPr>
          </a:p>
          <a:p>
            <a:r>
              <a:rPr lang="el-GR" sz="2900" i="1" dirty="0">
                <a:solidFill>
                  <a:schemeClr val="bg1"/>
                </a:solidFill>
              </a:rPr>
              <a:t>τις θηλιές ετοιμάζουν</a:t>
            </a:r>
            <a:endParaRPr lang="el-GR" sz="2900" dirty="0">
              <a:solidFill>
                <a:schemeClr val="bg1"/>
              </a:solidFill>
            </a:endParaRPr>
          </a:p>
          <a:p>
            <a:r>
              <a:rPr lang="el-GR" sz="1300" i="1" dirty="0">
                <a:solidFill>
                  <a:schemeClr val="bg1"/>
                </a:solidFill>
              </a:rPr>
              <a:t> </a:t>
            </a:r>
            <a:endParaRPr lang="el-GR" sz="1300" dirty="0">
              <a:solidFill>
                <a:schemeClr val="bg1"/>
              </a:solidFill>
            </a:endParaRPr>
          </a:p>
          <a:p>
            <a:r>
              <a:rPr lang="el-GR" sz="2900" b="1" i="1" dirty="0"/>
              <a:t>Δάγκωσα τη μέρα  </a:t>
            </a:r>
            <a:r>
              <a:rPr lang="el-GR" sz="2900" b="1" i="1" dirty="0" smtClean="0"/>
              <a:t>*  </a:t>
            </a:r>
            <a:r>
              <a:rPr lang="el-GR" sz="2900" b="1" i="1" dirty="0"/>
              <a:t>και δεν έσταξε ούτε</a:t>
            </a:r>
            <a:endParaRPr lang="el-GR" sz="2900" b="1" dirty="0"/>
          </a:p>
          <a:p>
            <a:r>
              <a:rPr lang="el-GR" sz="2900" b="1" i="1" dirty="0"/>
              <a:t>σταγόνα πράσινο αίμα</a:t>
            </a:r>
            <a:endParaRPr lang="el-GR" sz="2900" b="1" dirty="0"/>
          </a:p>
          <a:p>
            <a:r>
              <a:rPr lang="el-GR" sz="2900" i="1" dirty="0">
                <a:solidFill>
                  <a:schemeClr val="bg1"/>
                </a:solidFill>
              </a:rPr>
              <a:t>Φώναξα στις πύλες *   κι η φωνή μου πήρε</a:t>
            </a:r>
            <a:endParaRPr lang="el-GR" sz="2900" dirty="0">
              <a:solidFill>
                <a:schemeClr val="bg1"/>
              </a:solidFill>
            </a:endParaRPr>
          </a:p>
          <a:p>
            <a:r>
              <a:rPr lang="el-GR" sz="2900" i="1" dirty="0">
                <a:solidFill>
                  <a:schemeClr val="bg1"/>
                </a:solidFill>
              </a:rPr>
              <a:t>Τη θλίψη των φονιάδων</a:t>
            </a:r>
            <a:endParaRPr lang="el-GR" sz="2900" dirty="0">
              <a:solidFill>
                <a:schemeClr val="bg1"/>
              </a:solidFill>
            </a:endParaRPr>
          </a:p>
          <a:p>
            <a:r>
              <a:rPr lang="el-GR" sz="2900" i="1" dirty="0">
                <a:solidFill>
                  <a:schemeClr val="bg1"/>
                </a:solidFill>
              </a:rPr>
              <a:t>Μες της γης το κέντρο   *   φάνηκε ο πυρήνας</a:t>
            </a:r>
            <a:endParaRPr lang="el-GR" sz="2900" dirty="0">
              <a:solidFill>
                <a:schemeClr val="bg1"/>
              </a:solidFill>
            </a:endParaRPr>
          </a:p>
          <a:p>
            <a:r>
              <a:rPr lang="el-GR" sz="2900" i="1" dirty="0">
                <a:solidFill>
                  <a:schemeClr val="bg1"/>
                </a:solidFill>
              </a:rPr>
              <a:t>Που όλο σκοτεινιάζει</a:t>
            </a:r>
            <a:endParaRPr lang="el-GR" sz="2900" dirty="0">
              <a:solidFill>
                <a:schemeClr val="bg1"/>
              </a:solidFill>
            </a:endParaRPr>
          </a:p>
          <a:p>
            <a:r>
              <a:rPr lang="el-GR" sz="2900" b="1" i="1" dirty="0"/>
              <a:t>Κι η αχτίδα του ήλιου  *  </a:t>
            </a:r>
            <a:r>
              <a:rPr lang="el-GR" sz="2900" b="1" i="1" dirty="0" err="1"/>
              <a:t>γίνηκεν</a:t>
            </a:r>
            <a:r>
              <a:rPr lang="el-GR" sz="2900" b="1" i="1" dirty="0"/>
              <a:t>, </a:t>
            </a:r>
            <a:r>
              <a:rPr lang="el-GR" sz="2900" b="1" i="1" dirty="0" err="1"/>
              <a:t>ιδέστε</a:t>
            </a:r>
            <a:r>
              <a:rPr lang="el-GR" sz="2900" b="1" i="1" dirty="0"/>
              <a:t>,</a:t>
            </a:r>
            <a:endParaRPr lang="el-GR" sz="2900" b="1" dirty="0"/>
          </a:p>
          <a:p>
            <a:r>
              <a:rPr lang="el-GR" sz="2900" b="1" i="1" dirty="0"/>
              <a:t>Ο μίτος του </a:t>
            </a:r>
            <a:r>
              <a:rPr lang="el-GR" sz="2900" b="1" i="1" dirty="0" smtClean="0"/>
              <a:t>Θανάτου</a:t>
            </a:r>
          </a:p>
          <a:p>
            <a:endParaRPr lang="el-GR" i="1" dirty="0">
              <a:solidFill>
                <a:schemeClr val="bg1"/>
              </a:solidFill>
            </a:endParaRPr>
          </a:p>
          <a:p>
            <a:r>
              <a:rPr lang="el-GR" sz="2900" b="1" i="1" dirty="0" smtClean="0">
                <a:solidFill>
                  <a:srgbClr val="FFFF00"/>
                </a:solidFill>
              </a:rPr>
              <a:t>Ω πικρές γυναίκες *  με το μαύρο ρούχο</a:t>
            </a:r>
          </a:p>
          <a:p>
            <a:r>
              <a:rPr lang="el-GR" sz="2900" i="1" dirty="0" smtClean="0">
                <a:solidFill>
                  <a:schemeClr val="bg1"/>
                </a:solidFill>
              </a:rPr>
              <a:t>Παρθένες και μητέρες</a:t>
            </a:r>
          </a:p>
          <a:p>
            <a:r>
              <a:rPr lang="el-GR" sz="2900" b="1" i="1" dirty="0" smtClean="0">
                <a:solidFill>
                  <a:srgbClr val="FFFF00"/>
                </a:solidFill>
              </a:rPr>
              <a:t>Που σιμά στη βρύση  *  δίνατε να πιούνε</a:t>
            </a:r>
          </a:p>
          <a:p>
            <a:r>
              <a:rPr lang="el-GR" sz="2900" i="1" dirty="0" smtClean="0">
                <a:solidFill>
                  <a:schemeClr val="bg1"/>
                </a:solidFill>
              </a:rPr>
              <a:t>Στ’  </a:t>
            </a:r>
            <a:r>
              <a:rPr lang="el-GR" sz="2900" b="1" i="1" dirty="0" smtClean="0">
                <a:solidFill>
                  <a:srgbClr val="FFFF00"/>
                </a:solidFill>
              </a:rPr>
              <a:t>αηδόνια</a:t>
            </a:r>
            <a:r>
              <a:rPr lang="el-GR" sz="2900" i="1" dirty="0" smtClean="0">
                <a:solidFill>
                  <a:srgbClr val="FFFF00"/>
                </a:solidFill>
              </a:rPr>
              <a:t> </a:t>
            </a:r>
            <a:r>
              <a:rPr lang="el-GR" sz="2900" i="1" dirty="0" smtClean="0">
                <a:solidFill>
                  <a:schemeClr val="bg1"/>
                </a:solidFill>
              </a:rPr>
              <a:t>των αγγέλων …</a:t>
            </a:r>
            <a:endParaRPr lang="el-GR" sz="2900" dirty="0">
              <a:solidFill>
                <a:schemeClr val="bg1"/>
              </a:solidFill>
            </a:endParaRPr>
          </a:p>
        </p:txBody>
      </p:sp>
      <p:sp>
        <p:nvSpPr>
          <p:cNvPr id="5" name="Ορθογώνιο 4"/>
          <p:cNvSpPr/>
          <p:nvPr/>
        </p:nvSpPr>
        <p:spPr>
          <a:xfrm>
            <a:off x="4548158" y="620688"/>
            <a:ext cx="4416330" cy="6186309"/>
          </a:xfrm>
          <a:prstGeom prst="rect">
            <a:avLst/>
          </a:prstGeom>
        </p:spPr>
        <p:txBody>
          <a:bodyPr wrap="square">
            <a:spAutoFit/>
          </a:bodyPr>
          <a:lstStyle/>
          <a:p>
            <a:r>
              <a:rPr lang="el-GR" i="1" dirty="0" smtClean="0">
                <a:solidFill>
                  <a:schemeClr val="bg1"/>
                </a:solidFill>
              </a:rPr>
              <a:t>Έλαχε να δώσει  *  και σ’  εσάς ο Χάρος</a:t>
            </a:r>
          </a:p>
          <a:p>
            <a:r>
              <a:rPr lang="el-GR" i="1" dirty="0" smtClean="0">
                <a:solidFill>
                  <a:schemeClr val="bg1"/>
                </a:solidFill>
              </a:rPr>
              <a:t>Τη φούχτα του γεμάτη</a:t>
            </a:r>
          </a:p>
          <a:p>
            <a:r>
              <a:rPr lang="el-GR" i="1" dirty="0" smtClean="0">
                <a:solidFill>
                  <a:schemeClr val="bg1"/>
                </a:solidFill>
              </a:rPr>
              <a:t>Μες απ’  τα </a:t>
            </a:r>
            <a:r>
              <a:rPr lang="el-GR" b="1" i="1" dirty="0" smtClean="0">
                <a:solidFill>
                  <a:srgbClr val="FFFF00"/>
                </a:solidFill>
              </a:rPr>
              <a:t>πηγάδια</a:t>
            </a:r>
            <a:r>
              <a:rPr lang="el-GR" i="1" dirty="0" smtClean="0">
                <a:solidFill>
                  <a:schemeClr val="bg1"/>
                </a:solidFill>
              </a:rPr>
              <a:t>  *  τις κραυγές τραβάτε</a:t>
            </a:r>
          </a:p>
          <a:p>
            <a:r>
              <a:rPr lang="el-GR" i="1" dirty="0" err="1" smtClean="0">
                <a:solidFill>
                  <a:schemeClr val="bg1"/>
                </a:solidFill>
              </a:rPr>
              <a:t>Αδικοσκοτωμένων</a:t>
            </a:r>
            <a:r>
              <a:rPr lang="el-GR" i="1" dirty="0" smtClean="0">
                <a:solidFill>
                  <a:schemeClr val="bg1"/>
                </a:solidFill>
              </a:rPr>
              <a:t>                  […] </a:t>
            </a:r>
          </a:p>
          <a:p>
            <a:endParaRPr lang="el-GR" sz="1600" i="1" dirty="0" smtClean="0">
              <a:solidFill>
                <a:schemeClr val="bg1"/>
              </a:solidFill>
            </a:endParaRPr>
          </a:p>
          <a:p>
            <a:r>
              <a:rPr lang="el-GR" i="1" dirty="0" err="1" smtClean="0">
                <a:solidFill>
                  <a:schemeClr val="bg1"/>
                </a:solidFill>
              </a:rPr>
              <a:t>Φύσηξεν</a:t>
            </a:r>
            <a:r>
              <a:rPr lang="el-GR" i="1" dirty="0" smtClean="0">
                <a:solidFill>
                  <a:schemeClr val="bg1"/>
                </a:solidFill>
              </a:rPr>
              <a:t> </a:t>
            </a:r>
            <a:r>
              <a:rPr lang="el-GR" b="1" i="1" dirty="0"/>
              <a:t>η νύχτα  </a:t>
            </a:r>
            <a:r>
              <a:rPr lang="el-GR" i="1" dirty="0">
                <a:solidFill>
                  <a:schemeClr val="bg1"/>
                </a:solidFill>
              </a:rPr>
              <a:t>*  σβήσανε τα σπίτια</a:t>
            </a:r>
            <a:endParaRPr lang="el-GR" dirty="0">
              <a:solidFill>
                <a:schemeClr val="bg1"/>
              </a:solidFill>
            </a:endParaRPr>
          </a:p>
          <a:p>
            <a:r>
              <a:rPr lang="el-GR" i="1" dirty="0">
                <a:solidFill>
                  <a:schemeClr val="bg1"/>
                </a:solidFill>
              </a:rPr>
              <a:t>κι είναι αργά στην ψυχή μου</a:t>
            </a:r>
            <a:endParaRPr lang="el-GR" dirty="0">
              <a:solidFill>
                <a:schemeClr val="bg1"/>
              </a:solidFill>
            </a:endParaRPr>
          </a:p>
          <a:p>
            <a:r>
              <a:rPr lang="el-GR" i="1" dirty="0">
                <a:solidFill>
                  <a:schemeClr val="bg1"/>
                </a:solidFill>
              </a:rPr>
              <a:t>Δεν ακούει κανένας  *  όπου κι αν χτυπήσω</a:t>
            </a:r>
            <a:endParaRPr lang="el-GR" dirty="0">
              <a:solidFill>
                <a:schemeClr val="bg1"/>
              </a:solidFill>
            </a:endParaRPr>
          </a:p>
          <a:p>
            <a:r>
              <a:rPr lang="el-GR" b="1" i="1" dirty="0">
                <a:solidFill>
                  <a:srgbClr val="FFFF00"/>
                </a:solidFill>
              </a:rPr>
              <a:t>η μνήμη με σκοτώνει</a:t>
            </a:r>
            <a:endParaRPr lang="el-GR" b="1" dirty="0">
              <a:solidFill>
                <a:srgbClr val="FFFF00"/>
              </a:solidFill>
            </a:endParaRPr>
          </a:p>
          <a:p>
            <a:r>
              <a:rPr lang="el-GR" i="1" dirty="0">
                <a:solidFill>
                  <a:schemeClr val="bg1"/>
                </a:solidFill>
              </a:rPr>
              <a:t>Αδελφοί μου, λέει   *   μαύρες ώρες φτάνουν</a:t>
            </a:r>
            <a:endParaRPr lang="el-GR" dirty="0">
              <a:solidFill>
                <a:schemeClr val="bg1"/>
              </a:solidFill>
            </a:endParaRPr>
          </a:p>
          <a:p>
            <a:r>
              <a:rPr lang="el-GR" i="1" dirty="0">
                <a:solidFill>
                  <a:schemeClr val="bg1"/>
                </a:solidFill>
              </a:rPr>
              <a:t>ο καιρός θα δείξει</a:t>
            </a:r>
            <a:endParaRPr lang="el-GR" dirty="0">
              <a:solidFill>
                <a:schemeClr val="bg1"/>
              </a:solidFill>
            </a:endParaRPr>
          </a:p>
          <a:p>
            <a:r>
              <a:rPr lang="el-GR" i="1" dirty="0">
                <a:solidFill>
                  <a:schemeClr val="bg1"/>
                </a:solidFill>
              </a:rPr>
              <a:t>Των ανθρώπων έχουν   *   οι χαρές μιάνει</a:t>
            </a:r>
            <a:endParaRPr lang="el-GR" dirty="0">
              <a:solidFill>
                <a:schemeClr val="bg1"/>
              </a:solidFill>
            </a:endParaRPr>
          </a:p>
          <a:p>
            <a:r>
              <a:rPr lang="el-GR" i="1" dirty="0">
                <a:solidFill>
                  <a:schemeClr val="bg1"/>
                </a:solidFill>
              </a:rPr>
              <a:t>τα σπλάχνα των τεράτων</a:t>
            </a:r>
            <a:endParaRPr lang="el-GR" dirty="0">
              <a:solidFill>
                <a:schemeClr val="bg1"/>
              </a:solidFill>
            </a:endParaRPr>
          </a:p>
          <a:p>
            <a:r>
              <a:rPr lang="el-GR" sz="1400" i="1" dirty="0">
                <a:solidFill>
                  <a:schemeClr val="bg1"/>
                </a:solidFill>
              </a:rPr>
              <a:t> </a:t>
            </a:r>
            <a:endParaRPr lang="el-GR" sz="1400" dirty="0">
              <a:solidFill>
                <a:schemeClr val="bg1"/>
              </a:solidFill>
            </a:endParaRPr>
          </a:p>
          <a:p>
            <a:r>
              <a:rPr lang="el-GR" i="1" dirty="0">
                <a:solidFill>
                  <a:schemeClr val="bg1"/>
                </a:solidFill>
              </a:rPr>
              <a:t>Γύρισα τα μάτια *  δάκρυα γιομάτα</a:t>
            </a:r>
            <a:endParaRPr lang="el-GR" dirty="0">
              <a:solidFill>
                <a:schemeClr val="bg1"/>
              </a:solidFill>
            </a:endParaRPr>
          </a:p>
          <a:p>
            <a:r>
              <a:rPr lang="el-GR" i="1" dirty="0">
                <a:solidFill>
                  <a:schemeClr val="bg1"/>
                </a:solidFill>
              </a:rPr>
              <a:t>κατά το παραθύρι</a:t>
            </a:r>
            <a:endParaRPr lang="el-GR" dirty="0">
              <a:solidFill>
                <a:schemeClr val="bg1"/>
              </a:solidFill>
            </a:endParaRPr>
          </a:p>
          <a:p>
            <a:r>
              <a:rPr lang="el-GR" i="1" dirty="0">
                <a:solidFill>
                  <a:schemeClr val="bg1"/>
                </a:solidFill>
              </a:rPr>
              <a:t>Φώναξα στις πύλες *   κι η φωνή μου πήρε</a:t>
            </a:r>
            <a:endParaRPr lang="el-GR" dirty="0">
              <a:solidFill>
                <a:schemeClr val="bg1"/>
              </a:solidFill>
            </a:endParaRPr>
          </a:p>
          <a:p>
            <a:r>
              <a:rPr lang="el-GR" i="1" dirty="0">
                <a:solidFill>
                  <a:schemeClr val="bg1"/>
                </a:solidFill>
              </a:rPr>
              <a:t>τη θλίψη των φονιάδων</a:t>
            </a:r>
            <a:endParaRPr lang="el-GR" dirty="0">
              <a:solidFill>
                <a:schemeClr val="bg1"/>
              </a:solidFill>
            </a:endParaRPr>
          </a:p>
          <a:p>
            <a:r>
              <a:rPr lang="el-GR" i="1" dirty="0">
                <a:solidFill>
                  <a:schemeClr val="bg1"/>
                </a:solidFill>
              </a:rPr>
              <a:t>Μες στης γης το κέντρο *   φάνηκε ο πυρήνας</a:t>
            </a:r>
            <a:endParaRPr lang="el-GR" dirty="0">
              <a:solidFill>
                <a:schemeClr val="bg1"/>
              </a:solidFill>
            </a:endParaRPr>
          </a:p>
          <a:p>
            <a:r>
              <a:rPr lang="el-GR" i="1" dirty="0">
                <a:solidFill>
                  <a:schemeClr val="bg1"/>
                </a:solidFill>
              </a:rPr>
              <a:t>που όλο σκοτεινιάζει</a:t>
            </a:r>
            <a:endParaRPr lang="el-GR" dirty="0">
              <a:solidFill>
                <a:schemeClr val="bg1"/>
              </a:solidFill>
            </a:endParaRPr>
          </a:p>
          <a:p>
            <a:r>
              <a:rPr lang="el-GR" b="1" i="1" dirty="0"/>
              <a:t>Κι η αχτίδα του ήλιου </a:t>
            </a:r>
            <a:r>
              <a:rPr lang="el-GR" b="1" i="1" dirty="0" smtClean="0"/>
              <a:t>*  </a:t>
            </a:r>
            <a:r>
              <a:rPr lang="el-GR" b="1" i="1" dirty="0" err="1" smtClean="0"/>
              <a:t>γίνηκεν</a:t>
            </a:r>
            <a:r>
              <a:rPr lang="el-GR" b="1" i="1" dirty="0"/>
              <a:t>, </a:t>
            </a:r>
            <a:r>
              <a:rPr lang="el-GR" b="1" i="1" dirty="0" err="1"/>
              <a:t>ιδέστε</a:t>
            </a:r>
            <a:r>
              <a:rPr lang="el-GR" b="1" i="1" dirty="0"/>
              <a:t>,</a:t>
            </a:r>
            <a:endParaRPr lang="el-GR" b="1" dirty="0"/>
          </a:p>
          <a:p>
            <a:r>
              <a:rPr lang="el-GR" b="1" i="1" dirty="0"/>
              <a:t>ο μίτος του Θανάτου !</a:t>
            </a:r>
            <a:endParaRPr lang="el-GR" b="1" dirty="0"/>
          </a:p>
        </p:txBody>
      </p:sp>
    </p:spTree>
    <p:extLst>
      <p:ext uri="{BB962C8B-B14F-4D97-AF65-F5344CB8AC3E}">
        <p14:creationId xmlns:p14="http://schemas.microsoft.com/office/powerpoint/2010/main" val="4225204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0"/>
            <a:ext cx="8229600" cy="720080"/>
          </a:xfrm>
        </p:spPr>
        <p:txBody>
          <a:bodyPr>
            <a:normAutofit fontScale="90000"/>
          </a:bodyPr>
          <a:lstStyle/>
          <a:p>
            <a:pPr algn="ctr"/>
            <a:r>
              <a:rPr lang="el-GR" b="1" dirty="0"/>
              <a:t>Τα παράλληλα κείμενα</a:t>
            </a:r>
          </a:p>
        </p:txBody>
      </p:sp>
      <p:sp>
        <p:nvSpPr>
          <p:cNvPr id="3" name="Θέση περιεχομένου 2"/>
          <p:cNvSpPr>
            <a:spLocks noGrp="1"/>
          </p:cNvSpPr>
          <p:nvPr>
            <p:ph idx="1"/>
          </p:nvPr>
        </p:nvSpPr>
        <p:spPr>
          <a:xfrm>
            <a:off x="179512" y="764704"/>
            <a:ext cx="8712968" cy="5904656"/>
          </a:xfrm>
        </p:spPr>
        <p:txBody>
          <a:bodyPr>
            <a:normAutofit/>
          </a:bodyPr>
          <a:lstStyle/>
          <a:p>
            <a:pPr marL="0" indent="0">
              <a:buNone/>
            </a:pPr>
            <a:r>
              <a:rPr lang="el-GR" sz="2400" b="1" dirty="0" smtClean="0"/>
              <a:t>    </a:t>
            </a:r>
            <a:r>
              <a:rPr lang="el-GR" sz="2800" b="1" dirty="0" smtClean="0"/>
              <a:t>ΟΜΑΔΑ Δ΄   </a:t>
            </a:r>
            <a:r>
              <a:rPr lang="el-GR" sz="2800" b="1" dirty="0" smtClean="0">
                <a:solidFill>
                  <a:schemeClr val="accent1">
                    <a:lumMod val="75000"/>
                  </a:schemeClr>
                </a:solidFill>
              </a:rPr>
              <a:t>Το </a:t>
            </a:r>
            <a:r>
              <a:rPr lang="el-GR" sz="2800" b="1" dirty="0">
                <a:solidFill>
                  <a:schemeClr val="accent1">
                    <a:lumMod val="75000"/>
                  </a:schemeClr>
                </a:solidFill>
              </a:rPr>
              <a:t>φως &amp; ο </a:t>
            </a:r>
            <a:r>
              <a:rPr lang="el-GR" sz="2800" b="1" dirty="0" smtClean="0">
                <a:solidFill>
                  <a:schemeClr val="accent1">
                    <a:lumMod val="75000"/>
                  </a:schemeClr>
                </a:solidFill>
              </a:rPr>
              <a:t>ουρανός</a:t>
            </a:r>
            <a:r>
              <a:rPr lang="el-GR" sz="3200" b="1" dirty="0">
                <a:sym typeface="Wingdings" panose="05000000000000000000" pitchFamily="2" charset="2"/>
              </a:rPr>
              <a:t> </a:t>
            </a:r>
            <a:r>
              <a:rPr lang="el-GR" sz="2400" b="1" dirty="0">
                <a:sym typeface="Wingdings" panose="05000000000000000000" pitchFamily="2" charset="2"/>
              </a:rPr>
              <a:t> </a:t>
            </a:r>
            <a:r>
              <a:rPr lang="el-GR" sz="2400" b="1" u="sng" dirty="0">
                <a:sym typeface="Wingdings" panose="05000000000000000000" pitchFamily="2" charset="2"/>
              </a:rPr>
              <a:t>ΕΡΩΤΗΣΗ 2</a:t>
            </a:r>
            <a:r>
              <a:rPr lang="el-GR" sz="2400" b="1" u="sng" baseline="30000" dirty="0">
                <a:sym typeface="Wingdings" panose="05000000000000000000" pitchFamily="2" charset="2"/>
              </a:rPr>
              <a:t>η</a:t>
            </a:r>
            <a:r>
              <a:rPr lang="el-GR" sz="2400" b="1" u="sng" dirty="0">
                <a:sym typeface="Wingdings" panose="05000000000000000000" pitchFamily="2" charset="2"/>
              </a:rPr>
              <a:t> </a:t>
            </a:r>
            <a:endParaRPr lang="el-GR" sz="2400" dirty="0" smtClean="0">
              <a:solidFill>
                <a:schemeClr val="accent1">
                  <a:lumMod val="75000"/>
                </a:schemeClr>
              </a:solidFill>
            </a:endParaRPr>
          </a:p>
          <a:p>
            <a:pPr algn="just"/>
            <a:r>
              <a:rPr lang="el-GR" sz="2400" dirty="0" smtClean="0"/>
              <a:t>Διαβάστε </a:t>
            </a:r>
            <a:r>
              <a:rPr lang="el-GR" sz="2400" dirty="0"/>
              <a:t>το απόσπασμα </a:t>
            </a:r>
            <a:r>
              <a:rPr lang="el-GR" sz="2400" b="1" dirty="0">
                <a:solidFill>
                  <a:schemeClr val="accent1">
                    <a:lumMod val="75000"/>
                  </a:schemeClr>
                </a:solidFill>
              </a:rPr>
              <a:t>«Τα πάθη, άσμα </a:t>
            </a:r>
            <a:r>
              <a:rPr lang="el-GR" sz="2400" b="1" dirty="0" err="1">
                <a:solidFill>
                  <a:schemeClr val="accent1">
                    <a:lumMod val="75000"/>
                  </a:schemeClr>
                </a:solidFill>
              </a:rPr>
              <a:t>η΄</a:t>
            </a:r>
            <a:r>
              <a:rPr lang="el-GR" sz="2400" b="1" dirty="0">
                <a:solidFill>
                  <a:schemeClr val="accent1">
                    <a:lumMod val="75000"/>
                  </a:schemeClr>
                </a:solidFill>
              </a:rPr>
              <a:t>» από το «Άξιον Εστί» του Ο. Ελύτη, </a:t>
            </a:r>
            <a:r>
              <a:rPr lang="el-GR" sz="2400" dirty="0"/>
              <a:t>που είχατε διδαχθεί στη Β΄ Λυκείου. Σχολιάστε τη λειτουργία του ήλιου και της μέρας κυρίως στη δεύτερη στροφή του ποιήματος και αναζητήστε ομοιότητες και/ή διαφορές με τη λειτουργία του ήλιου και του φωτός στην ταινία που παρακολουθήσατε.  </a:t>
            </a:r>
            <a:endParaRPr lang="el-GR" sz="2400" dirty="0" smtClean="0"/>
          </a:p>
          <a:p>
            <a:pPr marL="393192" lvl="1" indent="0">
              <a:buNone/>
            </a:pPr>
            <a:r>
              <a:rPr lang="el-GR" dirty="0" smtClean="0"/>
              <a:t>Γενικά υπάρχει αντίστροφο κλίμα εδώ: η φύση φαίνεται να έχει νικηθεί από τον πόλεμο. </a:t>
            </a:r>
          </a:p>
          <a:p>
            <a:pPr lvl="1">
              <a:buFont typeface="Wingdings" panose="05000000000000000000" pitchFamily="2" charset="2"/>
              <a:buChar char="ü"/>
            </a:pPr>
            <a:r>
              <a:rPr lang="el-GR" dirty="0" smtClean="0"/>
              <a:t>Η μέρα δεν αρκεί να θρέψει τους ανθρώπους, ούτε να τους δώσει ελπίδα (ούτε σταγόνα πράσινο αίμα) </a:t>
            </a:r>
          </a:p>
          <a:p>
            <a:pPr lvl="1">
              <a:buFont typeface="Wingdings" panose="05000000000000000000" pitchFamily="2" charset="2"/>
              <a:buChar char="ü"/>
            </a:pPr>
            <a:r>
              <a:rPr lang="el-GR" dirty="0" smtClean="0"/>
              <a:t>Τα δέντρα ατιμάζονται καθώς γίνονται όργανα θανάτου</a:t>
            </a:r>
          </a:p>
          <a:p>
            <a:pPr lvl="1">
              <a:buFont typeface="Wingdings" panose="05000000000000000000" pitchFamily="2" charset="2"/>
              <a:buChar char="ü"/>
            </a:pPr>
            <a:r>
              <a:rPr lang="el-GR" dirty="0" smtClean="0"/>
              <a:t>Η αχτίδα του ήλιου οδηγεί στο θάνατο</a:t>
            </a:r>
          </a:p>
          <a:p>
            <a:pPr lvl="1">
              <a:buFont typeface="Wingdings" panose="05000000000000000000" pitchFamily="2" charset="2"/>
              <a:buChar char="ü"/>
            </a:pPr>
            <a:r>
              <a:rPr lang="el-GR" dirty="0" smtClean="0"/>
              <a:t>Κυριαρχεί η νύχτα κι όχι το φως</a:t>
            </a:r>
          </a:p>
          <a:p>
            <a:pPr lvl="1">
              <a:buFont typeface="Wingdings" panose="05000000000000000000" pitchFamily="2" charset="2"/>
              <a:buChar char="ü"/>
            </a:pPr>
            <a:endParaRPr lang="el-GR" dirty="0"/>
          </a:p>
        </p:txBody>
      </p:sp>
    </p:spTree>
    <p:extLst>
      <p:ext uri="{BB962C8B-B14F-4D97-AF65-F5344CB8AC3E}">
        <p14:creationId xmlns:p14="http://schemas.microsoft.com/office/powerpoint/2010/main" val="325694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764704"/>
          </a:xfrm>
        </p:spPr>
        <p:txBody>
          <a:bodyPr>
            <a:normAutofit fontScale="90000"/>
          </a:bodyPr>
          <a:lstStyle/>
          <a:p>
            <a:pPr algn="ctr"/>
            <a:r>
              <a:rPr lang="el-GR" dirty="0" smtClean="0"/>
              <a:t> </a:t>
            </a:r>
            <a:r>
              <a:rPr lang="el-GR" b="1" dirty="0" smtClean="0"/>
              <a:t>Τα εναλλακτικά φινάλε</a:t>
            </a:r>
            <a:endParaRPr lang="el-GR" b="1" dirty="0"/>
          </a:p>
        </p:txBody>
      </p:sp>
      <p:sp>
        <p:nvSpPr>
          <p:cNvPr id="3" name="Θέση περιεχομένου 2"/>
          <p:cNvSpPr>
            <a:spLocks noGrp="1"/>
          </p:cNvSpPr>
          <p:nvPr>
            <p:ph idx="1"/>
          </p:nvPr>
        </p:nvSpPr>
        <p:spPr>
          <a:xfrm>
            <a:off x="179512" y="692696"/>
            <a:ext cx="8712968" cy="5904656"/>
          </a:xfrm>
        </p:spPr>
        <p:txBody>
          <a:bodyPr>
            <a:normAutofit lnSpcReduction="10000"/>
          </a:bodyPr>
          <a:lstStyle/>
          <a:p>
            <a:pPr marL="0" indent="0">
              <a:buNone/>
            </a:pPr>
            <a:r>
              <a:rPr lang="el-GR" sz="2400" b="1" u="sng" dirty="0" smtClean="0"/>
              <a:t>ΕΡΩΤΗΣΗ  3</a:t>
            </a:r>
            <a:r>
              <a:rPr lang="el-GR" sz="2400" b="1" u="sng" baseline="30000" dirty="0" smtClean="0"/>
              <a:t>η</a:t>
            </a:r>
            <a:r>
              <a:rPr lang="el-GR" sz="2400" b="1" u="sng" dirty="0" smtClean="0"/>
              <a:t> </a:t>
            </a:r>
          </a:p>
          <a:p>
            <a:pPr marL="0" lvl="0" indent="0" algn="just">
              <a:buNone/>
            </a:pPr>
            <a:r>
              <a:rPr lang="el-GR" sz="2400" dirty="0"/>
              <a:t>Το διήγημα έγινε ταινία αλλά συνήθως στις ταινίες αλλάζουν το τέλος των λογοτεχνικών έργων. Ξαναγράψτε λοιπόν το τέλος του κειμένου (Σήκωσε το τουφέκι του … στο χώμα) δίνοντας μια </a:t>
            </a:r>
            <a:r>
              <a:rPr lang="el-GR" sz="2400" dirty="0" smtClean="0"/>
              <a:t>διαφορετική </a:t>
            </a:r>
            <a:r>
              <a:rPr lang="el-GR" sz="2400" dirty="0"/>
              <a:t>κατάληξη στην ιστορία, τελειώνοντας με τη </a:t>
            </a:r>
            <a:r>
              <a:rPr lang="el-GR" sz="2400" dirty="0" smtClean="0"/>
              <a:t>φράση:  </a:t>
            </a:r>
          </a:p>
          <a:p>
            <a:pPr lvl="1" algn="just"/>
            <a:r>
              <a:rPr lang="el-GR" b="1" i="1" dirty="0" smtClean="0"/>
              <a:t>«</a:t>
            </a:r>
            <a:r>
              <a:rPr lang="el-GR" b="1" i="1" dirty="0"/>
              <a:t>Το γαλάζιο </a:t>
            </a:r>
            <a:r>
              <a:rPr lang="el-GR" b="1" i="1" dirty="0">
                <a:solidFill>
                  <a:schemeClr val="accent3">
                    <a:lumMod val="75000"/>
                  </a:schemeClr>
                </a:solidFill>
              </a:rPr>
              <a:t>νερό</a:t>
            </a:r>
            <a:r>
              <a:rPr lang="el-GR" b="1" i="1" dirty="0"/>
              <a:t> του ποταμιού βάφτηκε κατακόκκινο</a:t>
            </a:r>
            <a:r>
              <a:rPr lang="el-GR" b="1" i="1" dirty="0" smtClean="0"/>
              <a:t>»</a:t>
            </a:r>
          </a:p>
          <a:p>
            <a:pPr lvl="1" algn="just"/>
            <a:r>
              <a:rPr lang="el-GR" b="1" i="1" dirty="0"/>
              <a:t>«Είχε σκοτώσει, μα ήταν ζωντανός. Έκοψε μια κόκκινη </a:t>
            </a:r>
            <a:r>
              <a:rPr lang="el-GR" b="1" i="1" dirty="0">
                <a:solidFill>
                  <a:schemeClr val="accent5">
                    <a:lumMod val="50000"/>
                  </a:schemeClr>
                </a:solidFill>
              </a:rPr>
              <a:t>παπαρούνα</a:t>
            </a:r>
            <a:r>
              <a:rPr lang="el-GR" b="1" i="1" dirty="0"/>
              <a:t>, την κάρφωσε στο πέτο της στολής του κι πήρε το δρόμο για το στρατόπεδο</a:t>
            </a:r>
            <a:r>
              <a:rPr lang="el-GR" b="1" i="1" dirty="0" smtClean="0"/>
              <a:t>»</a:t>
            </a:r>
          </a:p>
          <a:p>
            <a:pPr lvl="1" algn="just"/>
            <a:r>
              <a:rPr lang="el-GR" b="1" i="1" dirty="0"/>
              <a:t>«Οι αντίπαλοι στρατιώτες παρέλαυναν πλάι </a:t>
            </a:r>
            <a:r>
              <a:rPr lang="el-GR" b="1" i="1" dirty="0" err="1"/>
              <a:t>πλάι</a:t>
            </a:r>
            <a:r>
              <a:rPr lang="el-GR" b="1" i="1" dirty="0"/>
              <a:t> παράλληλα με τις δύο όχθες του ποταμού. Πάνω από τα κεφάλια τους ένα σμήνος από </a:t>
            </a:r>
            <a:r>
              <a:rPr lang="el-GR" b="1" i="1" dirty="0">
                <a:solidFill>
                  <a:srgbClr val="C00000"/>
                </a:solidFill>
              </a:rPr>
              <a:t>γερανούς</a:t>
            </a:r>
            <a:r>
              <a:rPr lang="el-GR" b="1" i="1" dirty="0"/>
              <a:t> ταξίδευε προς το Νότο</a:t>
            </a:r>
            <a:r>
              <a:rPr lang="el-GR" b="1" i="1" dirty="0" smtClean="0"/>
              <a:t>»</a:t>
            </a:r>
          </a:p>
          <a:p>
            <a:pPr lvl="1" algn="just"/>
            <a:r>
              <a:rPr lang="el-GR" b="1" i="1" dirty="0"/>
              <a:t>«Σήκωσαν τα μάτια τους και αντίκρισαν τον λαμπερό </a:t>
            </a:r>
            <a:r>
              <a:rPr lang="el-GR" b="1" i="1" dirty="0">
                <a:solidFill>
                  <a:schemeClr val="accent1">
                    <a:lumMod val="50000"/>
                  </a:schemeClr>
                </a:solidFill>
              </a:rPr>
              <a:t>ήλιο</a:t>
            </a:r>
            <a:r>
              <a:rPr lang="el-GR" b="1" i="1" dirty="0" smtClean="0"/>
              <a:t>»</a:t>
            </a:r>
            <a:endParaRPr lang="el-GR" dirty="0"/>
          </a:p>
        </p:txBody>
      </p:sp>
    </p:spTree>
    <p:extLst>
      <p:ext uri="{BB962C8B-B14F-4D97-AF65-F5344CB8AC3E}">
        <p14:creationId xmlns:p14="http://schemas.microsoft.com/office/powerpoint/2010/main" val="98654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764704"/>
          </a:xfrm>
        </p:spPr>
        <p:txBody>
          <a:bodyPr>
            <a:normAutofit/>
          </a:bodyPr>
          <a:lstStyle/>
          <a:p>
            <a:pPr algn="ctr"/>
            <a:r>
              <a:rPr lang="el-GR" sz="4400" b="1" dirty="0" smtClean="0"/>
              <a:t>Δημιουργίες μαθητών</a:t>
            </a:r>
            <a:endParaRPr lang="el-GR" sz="4400" b="1" dirty="0"/>
          </a:p>
        </p:txBody>
      </p:sp>
      <p:sp>
        <p:nvSpPr>
          <p:cNvPr id="3" name="Θέση περιεχομένου 2"/>
          <p:cNvSpPr>
            <a:spLocks noGrp="1"/>
          </p:cNvSpPr>
          <p:nvPr>
            <p:ph idx="1"/>
          </p:nvPr>
        </p:nvSpPr>
        <p:spPr>
          <a:xfrm>
            <a:off x="179512" y="908720"/>
            <a:ext cx="8784976" cy="5832648"/>
          </a:xfrm>
        </p:spPr>
        <p:txBody>
          <a:bodyPr>
            <a:normAutofit fontScale="92500" lnSpcReduction="10000"/>
          </a:bodyPr>
          <a:lstStyle/>
          <a:p>
            <a:r>
              <a:rPr lang="el-GR" b="1" dirty="0"/>
              <a:t>1</a:t>
            </a:r>
            <a:r>
              <a:rPr lang="el-GR" b="1" baseline="30000" dirty="0"/>
              <a:t>η</a:t>
            </a:r>
            <a:r>
              <a:rPr lang="el-GR" b="1" dirty="0"/>
              <a:t> παραλλαγή</a:t>
            </a:r>
            <a:endParaRPr lang="el-GR" dirty="0"/>
          </a:p>
          <a:p>
            <a:pPr algn="just">
              <a:buNone/>
            </a:pPr>
            <a:r>
              <a:rPr lang="el-GR" dirty="0"/>
              <a:t>«Σήκωσε  το  τουφέκι  του  και  σημάδεψε. Φαίνεται πως δίσταζε. Εγώ όμως δεν δίστασα καθόλου. Τράβηξα τη σκανδάλη και τον πέτυχα στο θώρακα. Έχασε την ισορροπία του, έπεσε κάτω, κατρακυλούσε προς το ποτάμι, ενώ το αίμα του ανακατευόταν με το χώμα.</a:t>
            </a:r>
          </a:p>
          <a:p>
            <a:pPr algn="just">
              <a:buNone/>
            </a:pPr>
            <a:r>
              <a:rPr lang="el-GR" dirty="0"/>
              <a:t>Το ίδιο ποτάμι που μας έκανε να νιώσουμε άνθρωποι, τώρα φιλοξενεί το νεκρό σώμα του ενός από εμάς. Γιατί να είναι αυτός και όχι εγώ; Πού πήγε η ανθρωπιά μας;</a:t>
            </a:r>
          </a:p>
          <a:p>
            <a:pPr algn="just">
              <a:buNone/>
            </a:pPr>
            <a:r>
              <a:rPr lang="el-GR" dirty="0"/>
              <a:t>Άρχισα να τρέχω προς το ποτάμι. Όταν τον άγγιξα, ένιωσα τη θλίψη του θανάτου. Τώρα το τουφέκι μου σημαδεύει τη δική μου καρδιά.</a:t>
            </a:r>
          </a:p>
          <a:p>
            <a:pPr algn="just">
              <a:buNone/>
            </a:pPr>
            <a:r>
              <a:rPr lang="el-GR" dirty="0"/>
              <a:t>Το γαλάζιο νερό του ποταμού βάφτηκε κατακόκκινο</a:t>
            </a:r>
            <a:r>
              <a:rPr lang="el-GR" dirty="0" smtClean="0"/>
              <a:t>.»</a:t>
            </a:r>
          </a:p>
          <a:p>
            <a:pPr algn="r">
              <a:buNone/>
            </a:pPr>
            <a:endParaRPr lang="el-GR" sz="900" dirty="0"/>
          </a:p>
          <a:p>
            <a:pPr algn="r">
              <a:buNone/>
            </a:pPr>
            <a:r>
              <a:rPr lang="el-GR" sz="2200" b="1" i="1" dirty="0" smtClean="0"/>
              <a:t>    Μπουλντά </a:t>
            </a:r>
            <a:r>
              <a:rPr lang="el-GR" sz="2200" b="1" i="1" dirty="0"/>
              <a:t>Μαρία – Ντέμα Ένη – Μάλλιου Ελένη – </a:t>
            </a:r>
            <a:endParaRPr lang="el-GR" sz="2200" b="1" i="1" dirty="0" smtClean="0"/>
          </a:p>
          <a:p>
            <a:pPr algn="r">
              <a:buNone/>
            </a:pPr>
            <a:r>
              <a:rPr lang="el-GR" sz="2200" b="1" i="1" dirty="0" err="1" smtClean="0"/>
              <a:t>Μαρούση</a:t>
            </a:r>
            <a:r>
              <a:rPr lang="el-GR" sz="2200" b="1" i="1" dirty="0" smtClean="0"/>
              <a:t> </a:t>
            </a:r>
            <a:r>
              <a:rPr lang="el-GR" sz="2200" b="1" i="1" dirty="0"/>
              <a:t>Φένια – Καραμπή Κων/να</a:t>
            </a:r>
            <a:endParaRPr lang="el-GR" sz="2200" dirty="0"/>
          </a:p>
          <a:p>
            <a:endParaRPr lang="el-GR" dirty="0"/>
          </a:p>
        </p:txBody>
      </p:sp>
    </p:spTree>
    <p:extLst>
      <p:ext uri="{BB962C8B-B14F-4D97-AF65-F5344CB8AC3E}">
        <p14:creationId xmlns:p14="http://schemas.microsoft.com/office/powerpoint/2010/main" val="4122433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92696"/>
          </a:xfrm>
        </p:spPr>
        <p:txBody>
          <a:bodyPr>
            <a:normAutofit fontScale="90000"/>
          </a:bodyPr>
          <a:lstStyle/>
          <a:p>
            <a:pPr algn="ctr"/>
            <a:r>
              <a:rPr lang="el-GR" sz="5400" b="1" dirty="0" smtClean="0"/>
              <a:t>Δημιουργίες μαθητών</a:t>
            </a:r>
            <a:endParaRPr lang="el-GR" b="1" dirty="0"/>
          </a:p>
        </p:txBody>
      </p:sp>
      <p:sp>
        <p:nvSpPr>
          <p:cNvPr id="3" name="Θέση περιεχομένου 2"/>
          <p:cNvSpPr>
            <a:spLocks noGrp="1"/>
          </p:cNvSpPr>
          <p:nvPr>
            <p:ph idx="1"/>
          </p:nvPr>
        </p:nvSpPr>
        <p:spPr>
          <a:xfrm>
            <a:off x="179512" y="620688"/>
            <a:ext cx="8784976" cy="6048672"/>
          </a:xfrm>
        </p:spPr>
        <p:txBody>
          <a:bodyPr>
            <a:normAutofit fontScale="92500"/>
          </a:bodyPr>
          <a:lstStyle/>
          <a:p>
            <a:r>
              <a:rPr lang="el-GR" b="1" dirty="0"/>
              <a:t>3</a:t>
            </a:r>
            <a:r>
              <a:rPr lang="el-GR" b="1" baseline="30000" dirty="0"/>
              <a:t>η</a:t>
            </a:r>
            <a:r>
              <a:rPr lang="el-GR" b="1" dirty="0"/>
              <a:t> παραλλαγή</a:t>
            </a:r>
            <a:endParaRPr lang="el-GR" dirty="0"/>
          </a:p>
          <a:p>
            <a:pPr algn="just">
              <a:buNone/>
            </a:pPr>
            <a:r>
              <a:rPr lang="el-GR" dirty="0"/>
              <a:t>«Όντας και οι δυο τρομαγμένοι και μη γνωρίζοντας αν ο άλλος είναι εχθρός άρπαξαν τα ντουφέκια τους. Καθώς ήταν έτοιμοι να τραβήξουν την σκανδάλη, κρωξίματα πουλιών πάγωσαν τα δάχτυλά τους.</a:t>
            </a:r>
          </a:p>
          <a:p>
            <a:pPr algn="just">
              <a:buNone/>
            </a:pPr>
            <a:r>
              <a:rPr lang="el-GR" dirty="0"/>
              <a:t>Οι δυο στρατιώτες έμειναν σαστισμένοι, διότι δεν μπορούσαν να αντιληφθούν τι ήταν αυτό που τους εμπόδισε να πάψουν να επιθυμούν το θάνατο ο ένας του άλλου. Ξαφνικά άκουσαν έναν παράξενο ήχο που σηματοδοτούσε τη λήξη του πολέμου.</a:t>
            </a:r>
          </a:p>
          <a:p>
            <a:pPr algn="just">
              <a:buNone/>
            </a:pPr>
            <a:r>
              <a:rPr lang="el-GR" dirty="0"/>
              <a:t>Οι αντίπαλοι στρατιώτες παρέλαυναν πλάι </a:t>
            </a:r>
            <a:r>
              <a:rPr lang="el-GR" dirty="0" err="1"/>
              <a:t>πλάι</a:t>
            </a:r>
            <a:r>
              <a:rPr lang="el-GR" dirty="0"/>
              <a:t> παράλληλα με τις δύο όχθες του ποταμού. Πάνω από τα κεφάλια τους ένα σμήνος από γερανούς ταξίδευε προς το Νότο</a:t>
            </a:r>
            <a:r>
              <a:rPr lang="el-GR" dirty="0" smtClean="0"/>
              <a:t>.»</a:t>
            </a:r>
          </a:p>
          <a:p>
            <a:pPr>
              <a:buNone/>
            </a:pPr>
            <a:endParaRPr lang="el-GR" sz="900" dirty="0"/>
          </a:p>
          <a:p>
            <a:pPr algn="r">
              <a:buNone/>
            </a:pPr>
            <a:r>
              <a:rPr lang="el-GR" b="1" i="1" dirty="0" smtClean="0"/>
              <a:t>    </a:t>
            </a:r>
            <a:r>
              <a:rPr lang="el-GR" sz="2200" b="1" i="1" dirty="0" smtClean="0"/>
              <a:t>Νικόλλι </a:t>
            </a:r>
            <a:r>
              <a:rPr lang="el-GR" sz="2200" b="1" i="1" dirty="0"/>
              <a:t>Τζουλιάννα – Μπουτσιούκου Αλεξάνδρα – </a:t>
            </a:r>
            <a:endParaRPr lang="el-GR" sz="2200" b="1" i="1" dirty="0" smtClean="0"/>
          </a:p>
          <a:p>
            <a:pPr algn="r">
              <a:buNone/>
            </a:pPr>
            <a:r>
              <a:rPr lang="el-GR" sz="2200" b="1" i="1" dirty="0" smtClean="0"/>
              <a:t>Νικολάου </a:t>
            </a:r>
            <a:r>
              <a:rPr lang="el-GR" sz="2200" b="1" i="1" dirty="0"/>
              <a:t>Σπυριδούλα – Μούργελα Εμμανουέλλα – </a:t>
            </a:r>
            <a:endParaRPr lang="el-GR" sz="2200" b="1" i="1" dirty="0" smtClean="0"/>
          </a:p>
          <a:p>
            <a:pPr algn="r">
              <a:buNone/>
            </a:pPr>
            <a:r>
              <a:rPr lang="el-GR" sz="2200" b="1" i="1" dirty="0" smtClean="0"/>
              <a:t>Κυριάκου </a:t>
            </a:r>
            <a:r>
              <a:rPr lang="el-GR" sz="2200" b="1" i="1" dirty="0"/>
              <a:t>Αδαμαντία – Κουλίνκα </a:t>
            </a:r>
            <a:r>
              <a:rPr lang="el-GR" sz="2200" b="1" i="1" dirty="0" smtClean="0"/>
              <a:t>Αναστασία</a:t>
            </a:r>
            <a:endParaRPr lang="el-GR" sz="2200" dirty="0"/>
          </a:p>
        </p:txBody>
      </p:sp>
    </p:spTree>
    <p:extLst>
      <p:ext uri="{BB962C8B-B14F-4D97-AF65-F5344CB8AC3E}">
        <p14:creationId xmlns:p14="http://schemas.microsoft.com/office/powerpoint/2010/main" val="2446351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936104"/>
          </a:xfrm>
        </p:spPr>
        <p:txBody>
          <a:bodyPr>
            <a:normAutofit/>
          </a:bodyPr>
          <a:lstStyle/>
          <a:p>
            <a:r>
              <a:rPr lang="el-GR" b="1" dirty="0" smtClean="0"/>
              <a:t>Ταυτότητα Σεναρίου</a:t>
            </a:r>
            <a:endParaRPr lang="el-GR" b="1" dirty="0"/>
          </a:p>
        </p:txBody>
      </p:sp>
      <p:sp>
        <p:nvSpPr>
          <p:cNvPr id="3" name="Θέση περιεχομένου 2"/>
          <p:cNvSpPr>
            <a:spLocks noGrp="1"/>
          </p:cNvSpPr>
          <p:nvPr>
            <p:ph idx="1"/>
          </p:nvPr>
        </p:nvSpPr>
        <p:spPr>
          <a:xfrm>
            <a:off x="251520" y="1268760"/>
            <a:ext cx="8712968" cy="5112568"/>
          </a:xfrm>
        </p:spPr>
        <p:txBody>
          <a:bodyPr>
            <a:normAutofit/>
          </a:bodyPr>
          <a:lstStyle/>
          <a:p>
            <a:r>
              <a:rPr lang="el-GR" b="1" dirty="0"/>
              <a:t>ΤΙΤΛΟΣ: </a:t>
            </a:r>
            <a:r>
              <a:rPr lang="el-GR" b="1" i="1" dirty="0"/>
              <a:t>Ο Πόλεμος και η Φύση</a:t>
            </a:r>
            <a:endParaRPr lang="el-GR" dirty="0"/>
          </a:p>
          <a:p>
            <a:r>
              <a:rPr lang="el-GR" b="1" dirty="0"/>
              <a:t>ΜΑΘΗΜΑ </a:t>
            </a:r>
            <a:r>
              <a:rPr lang="el-GR" dirty="0"/>
              <a:t>:   Κείμενα </a:t>
            </a:r>
            <a:r>
              <a:rPr lang="el-GR" dirty="0" smtClean="0"/>
              <a:t>Νεοελ. </a:t>
            </a:r>
            <a:r>
              <a:rPr lang="el-GR" dirty="0"/>
              <a:t>Λογοτεχνίας </a:t>
            </a:r>
            <a:r>
              <a:rPr lang="el-GR" dirty="0" smtClean="0"/>
              <a:t>Γεν. </a:t>
            </a:r>
            <a:r>
              <a:rPr lang="el-GR" dirty="0"/>
              <a:t>Παιδείας</a:t>
            </a:r>
          </a:p>
          <a:p>
            <a:r>
              <a:rPr lang="el-GR" b="1" dirty="0"/>
              <a:t>ΕΝΟΤΗΤΑ </a:t>
            </a:r>
            <a:r>
              <a:rPr lang="el-GR" dirty="0"/>
              <a:t>: Α. Σαμαράκης «Το Ποτάμι»</a:t>
            </a:r>
          </a:p>
          <a:p>
            <a:r>
              <a:rPr lang="el-GR" b="1" dirty="0"/>
              <a:t>ΕΙΣΗΓΗΤΡΙΑ</a:t>
            </a:r>
            <a:r>
              <a:rPr lang="el-GR" dirty="0"/>
              <a:t>: </a:t>
            </a:r>
            <a:r>
              <a:rPr lang="el-GR" dirty="0" err="1"/>
              <a:t>Καλλιμάνη</a:t>
            </a:r>
            <a:r>
              <a:rPr lang="el-GR" dirty="0"/>
              <a:t> Μαρία, ΠΕ02  </a:t>
            </a:r>
          </a:p>
          <a:p>
            <a:r>
              <a:rPr lang="el-GR" b="1" dirty="0"/>
              <a:t>ΤΑΞΗ </a:t>
            </a:r>
            <a:r>
              <a:rPr lang="el-GR" dirty="0"/>
              <a:t>:  Γ΄ ΛΥΚΕΙΟΥ		</a:t>
            </a:r>
          </a:p>
          <a:p>
            <a:r>
              <a:rPr lang="el-GR" b="1" dirty="0"/>
              <a:t>ΧΡΟΝΙΚΗ ΔΙΑΡΚΕΙΑ</a:t>
            </a:r>
            <a:r>
              <a:rPr lang="el-GR" dirty="0"/>
              <a:t>: </a:t>
            </a:r>
            <a:r>
              <a:rPr lang="el-GR" dirty="0" smtClean="0"/>
              <a:t>3 </a:t>
            </a:r>
            <a:r>
              <a:rPr lang="el-GR" dirty="0"/>
              <a:t>διδακτικές </a:t>
            </a:r>
            <a:r>
              <a:rPr lang="el-GR" dirty="0" smtClean="0"/>
              <a:t>ώρες :</a:t>
            </a:r>
          </a:p>
          <a:p>
            <a:pPr>
              <a:buFont typeface="Wingdings" pitchFamily="2" charset="2"/>
              <a:buChar char="ü"/>
            </a:pPr>
            <a:r>
              <a:rPr lang="el-GR" dirty="0" smtClean="0"/>
              <a:t>1  ώρα </a:t>
            </a:r>
            <a:r>
              <a:rPr lang="el-GR" dirty="0"/>
              <a:t>για την </a:t>
            </a:r>
            <a:r>
              <a:rPr lang="el-GR" dirty="0" smtClean="0"/>
              <a:t>προβολή της ταινίας – ερωτήσεις 1 και 2 </a:t>
            </a:r>
          </a:p>
          <a:p>
            <a:pPr>
              <a:buFont typeface="Wingdings" pitchFamily="2" charset="2"/>
              <a:buChar char="ü"/>
            </a:pPr>
            <a:r>
              <a:rPr lang="el-GR" dirty="0" smtClean="0"/>
              <a:t>1  ώρα </a:t>
            </a:r>
            <a:r>
              <a:rPr lang="el-GR" dirty="0"/>
              <a:t>για </a:t>
            </a:r>
            <a:r>
              <a:rPr lang="el-GR" dirty="0" smtClean="0"/>
              <a:t>την ανάγνωση και επεξεργασία του κειμένου – ερώτηση 3 εναλλακτικό φινάλε</a:t>
            </a:r>
          </a:p>
          <a:p>
            <a:pPr>
              <a:buFont typeface="Wingdings" pitchFamily="2" charset="2"/>
              <a:buChar char="ü"/>
            </a:pPr>
            <a:r>
              <a:rPr lang="el-GR" dirty="0" smtClean="0"/>
              <a:t>1  ώρα </a:t>
            </a:r>
            <a:r>
              <a:rPr lang="el-GR" dirty="0"/>
              <a:t>για την παρουσίαση στο σύνολο της </a:t>
            </a:r>
            <a:r>
              <a:rPr lang="el-GR" dirty="0" smtClean="0"/>
              <a:t>τάξης</a:t>
            </a:r>
            <a:endParaRPr lang="el-GR" dirty="0"/>
          </a:p>
          <a:p>
            <a:endParaRPr lang="el-GR" dirty="0"/>
          </a:p>
        </p:txBody>
      </p:sp>
    </p:spTree>
    <p:extLst>
      <p:ext uri="{BB962C8B-B14F-4D97-AF65-F5344CB8AC3E}">
        <p14:creationId xmlns:p14="http://schemas.microsoft.com/office/powerpoint/2010/main" val="94548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0"/>
            <a:ext cx="8229600" cy="692696"/>
          </a:xfrm>
        </p:spPr>
        <p:txBody>
          <a:bodyPr>
            <a:normAutofit fontScale="90000"/>
          </a:bodyPr>
          <a:lstStyle/>
          <a:p>
            <a:pPr algn="ctr"/>
            <a:r>
              <a:rPr lang="el-GR" sz="5400" b="1" dirty="0" smtClean="0"/>
              <a:t>Δημιουργίες μαθητών</a:t>
            </a:r>
            <a:endParaRPr lang="el-GR" b="1" dirty="0"/>
          </a:p>
        </p:txBody>
      </p:sp>
      <p:sp>
        <p:nvSpPr>
          <p:cNvPr id="3" name="Θέση περιεχομένου 2"/>
          <p:cNvSpPr>
            <a:spLocks noGrp="1"/>
          </p:cNvSpPr>
          <p:nvPr>
            <p:ph idx="1"/>
          </p:nvPr>
        </p:nvSpPr>
        <p:spPr>
          <a:xfrm>
            <a:off x="251520" y="692696"/>
            <a:ext cx="8712968" cy="5976664"/>
          </a:xfrm>
        </p:spPr>
        <p:txBody>
          <a:bodyPr>
            <a:normAutofit fontScale="92500"/>
          </a:bodyPr>
          <a:lstStyle/>
          <a:p>
            <a:r>
              <a:rPr lang="el-GR" b="1" dirty="0" smtClean="0"/>
              <a:t>4</a:t>
            </a:r>
            <a:r>
              <a:rPr lang="el-GR" b="1" baseline="30000" dirty="0" smtClean="0"/>
              <a:t>η</a:t>
            </a:r>
            <a:r>
              <a:rPr lang="el-GR" b="1" dirty="0"/>
              <a:t> παραλλαγή</a:t>
            </a:r>
            <a:endParaRPr lang="el-GR" dirty="0"/>
          </a:p>
          <a:p>
            <a:pPr algn="just">
              <a:buNone/>
            </a:pPr>
            <a:r>
              <a:rPr lang="el-GR" dirty="0"/>
              <a:t>«Σήκωσαν τα μάτια τους και αντίκρισαν τον λαμπερό ήλιο. Προς στιγμήν η φύση με την υπέρλαμπρη ομορφιά της τους είχε μαγνητίσει την ψυχή. Όλα τα στοιχεία της φύσης φαίνονταν πως είχαν διώξει από μέσα τους το πολεμόχαρο πνεύμα.</a:t>
            </a:r>
          </a:p>
          <a:p>
            <a:pPr algn="just">
              <a:buNone/>
            </a:pPr>
            <a:r>
              <a:rPr lang="el-GR" dirty="0"/>
              <a:t>Μια μεταστροφή σαν να έγινε μέσα στην ψυχή τους εκείνη τη στιγμή και ξέχασαν τον πόλεμο. Απομακρύνθηκαν και οι δυο από τα τουφέκια τους και άρχισαν σταδιακά να πλησιάζουν ο ένας στον άλλον. Τελικά, αντικρίστηκαν στη μέση του ποταμού, και χωρίς καμία λέξη έσφιξαν τα χέρια.</a:t>
            </a:r>
          </a:p>
          <a:p>
            <a:pPr algn="just">
              <a:buNone/>
            </a:pPr>
            <a:r>
              <a:rPr lang="el-GR" dirty="0"/>
              <a:t>Για μια στιγμή κοιτάχτηκαν στα μάτια, χαμογέλασαν και ύστερα πήρε ο καθένας το δρόμο του με κατεύθυνση προς το δικό του στρατόπεδο.»</a:t>
            </a:r>
          </a:p>
          <a:p>
            <a:pPr algn="r">
              <a:buNone/>
            </a:pPr>
            <a:r>
              <a:rPr lang="el-GR" b="1" i="1" dirty="0" smtClean="0"/>
              <a:t>    </a:t>
            </a:r>
            <a:r>
              <a:rPr lang="el-GR" sz="2200" b="1" i="1" dirty="0" smtClean="0"/>
              <a:t>Μπογκντάν </a:t>
            </a:r>
            <a:r>
              <a:rPr lang="el-GR" sz="2200" b="1" i="1" dirty="0"/>
              <a:t>Ντάνιελ – Καρβουντζής Παναγιώτης – </a:t>
            </a:r>
            <a:endParaRPr lang="el-GR" sz="2200" b="1" i="1" dirty="0" smtClean="0"/>
          </a:p>
          <a:p>
            <a:pPr algn="r">
              <a:buNone/>
            </a:pPr>
            <a:r>
              <a:rPr lang="el-GR" sz="2200" b="1" i="1" dirty="0"/>
              <a:t> </a:t>
            </a:r>
            <a:r>
              <a:rPr lang="el-GR" sz="2200" b="1" i="1" dirty="0" smtClean="0"/>
              <a:t>   </a:t>
            </a:r>
            <a:r>
              <a:rPr lang="el-GR" sz="2200" b="1" i="1" dirty="0" err="1" smtClean="0"/>
              <a:t>Κόλλιας</a:t>
            </a:r>
            <a:r>
              <a:rPr lang="el-GR" sz="2200" b="1" i="1" dirty="0" smtClean="0"/>
              <a:t> </a:t>
            </a:r>
            <a:r>
              <a:rPr lang="el-GR" sz="2200" b="1" i="1" dirty="0"/>
              <a:t>Χρήστος – Κολλιόπουλος Γιάννης</a:t>
            </a:r>
            <a:endParaRPr lang="el-GR" sz="2200" dirty="0"/>
          </a:p>
          <a:p>
            <a:endParaRPr lang="el-GR" dirty="0"/>
          </a:p>
        </p:txBody>
      </p:sp>
    </p:spTree>
    <p:extLst>
      <p:ext uri="{BB962C8B-B14F-4D97-AF65-F5344CB8AC3E}">
        <p14:creationId xmlns:p14="http://schemas.microsoft.com/office/powerpoint/2010/main" val="1707976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03357482"/>
              </p:ext>
            </p:extLst>
          </p:nvPr>
        </p:nvGraphicFramePr>
        <p:xfrm>
          <a:off x="107503" y="980728"/>
          <a:ext cx="8926498" cy="4968555"/>
        </p:xfrm>
        <a:graphic>
          <a:graphicData uri="http://schemas.openxmlformats.org/drawingml/2006/table">
            <a:tbl>
              <a:tblPr firstRow="1" bandRow="1">
                <a:tableStyleId>{5C22544A-7EE6-4342-B048-85BDC9FD1C3A}</a:tableStyleId>
              </a:tblPr>
              <a:tblGrid>
                <a:gridCol w="1611730"/>
                <a:gridCol w="1291196"/>
                <a:gridCol w="1634711"/>
                <a:gridCol w="1703654"/>
                <a:gridCol w="1222253"/>
                <a:gridCol w="1462954"/>
              </a:tblGrid>
              <a:tr h="955491">
                <a:tc>
                  <a:txBody>
                    <a:bodyPr/>
                    <a:lstStyle/>
                    <a:p>
                      <a:r>
                        <a:rPr lang="el-GR" dirty="0" smtClean="0"/>
                        <a:t>ΚΕΙΜΕΝΑ</a:t>
                      </a:r>
                    </a:p>
                    <a:p>
                      <a:r>
                        <a:rPr lang="el-GR" dirty="0" smtClean="0"/>
                        <a:t>-----------------</a:t>
                      </a:r>
                    </a:p>
                    <a:p>
                      <a:pPr algn="r"/>
                      <a:r>
                        <a:rPr lang="el-GR" dirty="0" smtClean="0"/>
                        <a:t>ΣΤΟΙΧΕΙΑ</a:t>
                      </a:r>
                      <a:endParaRPr lang="el-GR" dirty="0"/>
                    </a:p>
                  </a:txBody>
                  <a:tcPr/>
                </a:tc>
                <a:tc>
                  <a:txBody>
                    <a:bodyPr/>
                    <a:lstStyle/>
                    <a:p>
                      <a:pPr algn="ctr"/>
                      <a:r>
                        <a:rPr lang="el-GR" dirty="0" smtClean="0"/>
                        <a:t>ΠΟΤΑΜΙ</a:t>
                      </a:r>
                      <a:endParaRPr lang="el-GR" dirty="0"/>
                    </a:p>
                  </a:txBody>
                  <a:tcPr/>
                </a:tc>
                <a:tc>
                  <a:txBody>
                    <a:bodyPr/>
                    <a:lstStyle/>
                    <a:p>
                      <a:pPr algn="ctr"/>
                      <a:r>
                        <a:rPr lang="el-GR" dirty="0" smtClean="0"/>
                        <a:t>ΕΛΕΥΘΕΡΟΙ</a:t>
                      </a:r>
                      <a:r>
                        <a:rPr lang="el-GR" baseline="0" dirty="0" smtClean="0"/>
                        <a:t> ΠΟΛΙΟΡΚΗ-ΜΕΝΟΙ</a:t>
                      </a:r>
                      <a:endParaRPr lang="el-GR" dirty="0"/>
                    </a:p>
                  </a:txBody>
                  <a:tcPr/>
                </a:tc>
                <a:tc>
                  <a:txBody>
                    <a:bodyPr/>
                    <a:lstStyle/>
                    <a:p>
                      <a:pPr algn="ctr"/>
                      <a:r>
                        <a:rPr lang="el-GR" dirty="0" smtClean="0"/>
                        <a:t>ΠΑΠΑΡΟΥΝΑ</a:t>
                      </a:r>
                      <a:endParaRPr lang="el-GR" dirty="0"/>
                    </a:p>
                  </a:txBody>
                  <a:tcPr/>
                </a:tc>
                <a:tc>
                  <a:txBody>
                    <a:bodyPr/>
                    <a:lstStyle/>
                    <a:p>
                      <a:pPr algn="ctr"/>
                      <a:r>
                        <a:rPr lang="el-GR" dirty="0" smtClean="0"/>
                        <a:t>ΕΛΕΝΗ</a:t>
                      </a:r>
                      <a:endParaRPr lang="el-GR" dirty="0"/>
                    </a:p>
                  </a:txBody>
                  <a:tcPr/>
                </a:tc>
                <a:tc>
                  <a:txBody>
                    <a:bodyPr/>
                    <a:lstStyle/>
                    <a:p>
                      <a:pPr algn="ctr"/>
                      <a:r>
                        <a:rPr lang="el-GR" dirty="0" smtClean="0"/>
                        <a:t>ΑΞΙΟΝ ΕΣΤΙ</a:t>
                      </a:r>
                      <a:endParaRPr lang="el-GR" dirty="0"/>
                    </a:p>
                  </a:txBody>
                  <a:tcPr/>
                </a:tc>
              </a:tr>
              <a:tr h="668844">
                <a:tc>
                  <a:txBody>
                    <a:bodyPr/>
                    <a:lstStyle/>
                    <a:p>
                      <a:r>
                        <a:rPr lang="el-GR" dirty="0" smtClean="0"/>
                        <a:t>ΝΕΡΟ</a:t>
                      </a:r>
                      <a:endParaRPr lang="el-GR" dirty="0"/>
                    </a:p>
                  </a:txBody>
                  <a:tcPr/>
                </a:tc>
                <a:tc>
                  <a:txBody>
                    <a:bodyPr/>
                    <a:lstStyle/>
                    <a:p>
                      <a:pPr algn="ctr"/>
                      <a:r>
                        <a:rPr lang="el-GR" dirty="0" smtClean="0"/>
                        <a:t>√</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r h="668844">
                <a:tc>
                  <a:txBody>
                    <a:bodyPr/>
                    <a:lstStyle/>
                    <a:p>
                      <a:r>
                        <a:rPr lang="el-GR" dirty="0" smtClean="0"/>
                        <a:t>ΦΥΤΑ</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r>
                        <a:rPr lang="el-GR" dirty="0" smtClean="0"/>
                        <a:t> </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r h="668844">
                <a:tc>
                  <a:txBody>
                    <a:bodyPr/>
                    <a:lstStyle/>
                    <a:p>
                      <a:r>
                        <a:rPr lang="el-GR" dirty="0" smtClean="0"/>
                        <a:t>ΖΩΑ</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r h="668844">
                <a:tc>
                  <a:txBody>
                    <a:bodyPr/>
                    <a:lstStyle/>
                    <a:p>
                      <a:r>
                        <a:rPr lang="el-GR" dirty="0" smtClean="0"/>
                        <a:t>ΗΛΙΟΣ / ΦΕΓΓΑΡΙ</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r h="668844">
                <a:tc>
                  <a:txBody>
                    <a:bodyPr/>
                    <a:lstStyle/>
                    <a:p>
                      <a:r>
                        <a:rPr lang="el-GR" dirty="0" smtClean="0"/>
                        <a:t>ΓΥΝΑΙΚΑ</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r h="668844">
                <a:tc>
                  <a:txBody>
                    <a:bodyPr/>
                    <a:lstStyle/>
                    <a:p>
                      <a:r>
                        <a:rPr lang="el-GR" dirty="0" smtClean="0"/>
                        <a:t>ΠΟΙΗΤΗΣ - ΠΡΟΦΗΤΗΣ</a:t>
                      </a:r>
                      <a:endParaRPr lang="el-GR" dirty="0"/>
                    </a:p>
                  </a:txBody>
                  <a:tcPr/>
                </a:tc>
                <a:tc>
                  <a:txBody>
                    <a:bodyPr/>
                    <a:lstStyle/>
                    <a:p>
                      <a:pPr algn="ctr"/>
                      <a:r>
                        <a:rPr lang="el-GR" dirty="0" smtClean="0"/>
                        <a:t>- </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algn="ctr"/>
                      <a:r>
                        <a:rPr lang="el-GR" dirty="0" smtClean="0"/>
                        <a:t>-</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a:t>
                      </a:r>
                    </a:p>
                    <a:p>
                      <a:pPr algn="ctr"/>
                      <a:endParaRPr lang="el-GR" dirty="0"/>
                    </a:p>
                  </a:txBody>
                  <a:tcPr/>
                </a:tc>
              </a:tr>
            </a:tbl>
          </a:graphicData>
        </a:graphic>
      </p:graphicFrame>
      <p:sp>
        <p:nvSpPr>
          <p:cNvPr id="4" name="Τίτλος 1"/>
          <p:cNvSpPr txBox="1">
            <a:spLocks/>
          </p:cNvSpPr>
          <p:nvPr/>
        </p:nvSpPr>
        <p:spPr>
          <a:xfrm>
            <a:off x="457200" y="116632"/>
            <a:ext cx="8229600" cy="64807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l-GR" sz="5400" b="1" dirty="0" smtClean="0"/>
              <a:t>Κοινά στοιχεία στα κείμενα</a:t>
            </a:r>
            <a:endParaRPr lang="el-GR" b="1" dirty="0"/>
          </a:p>
        </p:txBody>
      </p:sp>
      <p:sp>
        <p:nvSpPr>
          <p:cNvPr id="6" name="Δεξιό βέλος 5"/>
          <p:cNvSpPr/>
          <p:nvPr/>
        </p:nvSpPr>
        <p:spPr>
          <a:xfrm>
            <a:off x="1403648" y="1052736"/>
            <a:ext cx="28803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Βέλος προς τα κάτω 6"/>
          <p:cNvSpPr/>
          <p:nvPr/>
        </p:nvSpPr>
        <p:spPr>
          <a:xfrm>
            <a:off x="169168" y="1499854"/>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424936" cy="1268760"/>
          </a:xfrm>
        </p:spPr>
        <p:txBody>
          <a:bodyPr>
            <a:normAutofit fontScale="90000"/>
          </a:bodyPr>
          <a:lstStyle/>
          <a:p>
            <a:pPr algn="ctr"/>
            <a:r>
              <a:rPr lang="el-GR" b="1" dirty="0" smtClean="0"/>
              <a:t>Το γαϊτανάκι των κειμένων</a:t>
            </a:r>
            <a:r>
              <a:rPr lang="en-US" b="1" dirty="0" smtClean="0"/>
              <a:t> </a:t>
            </a:r>
            <a:r>
              <a:rPr lang="el-GR" b="1" dirty="0" smtClean="0"/>
              <a:t>: δραστηριότητες επέκτασης </a:t>
            </a:r>
            <a:endParaRPr lang="el-GR" b="1" dirty="0"/>
          </a:p>
        </p:txBody>
      </p:sp>
      <p:sp>
        <p:nvSpPr>
          <p:cNvPr id="3" name="Content Placeholder 2"/>
          <p:cNvSpPr>
            <a:spLocks noGrp="1"/>
          </p:cNvSpPr>
          <p:nvPr>
            <p:ph idx="1"/>
          </p:nvPr>
        </p:nvSpPr>
        <p:spPr>
          <a:xfrm>
            <a:off x="251520" y="1268760"/>
            <a:ext cx="8640960" cy="5400600"/>
          </a:xfrm>
        </p:spPr>
        <p:txBody>
          <a:bodyPr>
            <a:normAutofit fontScale="92500" lnSpcReduction="10000"/>
          </a:bodyPr>
          <a:lstStyle/>
          <a:p>
            <a:pPr lvl="0" algn="just"/>
            <a:r>
              <a:rPr lang="el-GR" dirty="0"/>
              <a:t>Ανακαλύψτε το Ποτάμι μέσα στην ιστορία της Μυστικής Παπαρούνας και ανακατέψτε τις δύο ιστορίες. </a:t>
            </a:r>
          </a:p>
          <a:p>
            <a:pPr lvl="0" algn="just"/>
            <a:r>
              <a:rPr lang="el-GR" dirty="0"/>
              <a:t>Και στην Ελένη και στο Άξιον Εστί οι ποιητές μιλούν σαν προφήτες. Εντοπίστε τα σημεία και δημιουργήστε ένα διάλογο ανάμεσά τους. Θα προφήτευαν ένα αισιόδοξο ή ένα δυσοίωνο μέλλον, αν ζούσαν στην εποχή μας;</a:t>
            </a:r>
          </a:p>
          <a:p>
            <a:pPr lvl="0" algn="just"/>
            <a:r>
              <a:rPr lang="el-GR" dirty="0"/>
              <a:t>Στην Μυστική Παπαρούνα και στην Ελένη εντοπίστε την καταλυτική δράση του φεγγαριού στο τοπίο και στην ψυχολογία των ανθρώπων.</a:t>
            </a:r>
          </a:p>
          <a:p>
            <a:pPr lvl="0" algn="just"/>
            <a:r>
              <a:rPr lang="el-GR" dirty="0"/>
              <a:t>Εντοπίστε τις γυναικείες μορφές που υπάρχουν ή υπονοούνται στα κείμενα που διαβάσαμε. Ποιο ρόλο έχουν στη δράση; </a:t>
            </a:r>
          </a:p>
          <a:p>
            <a:pPr lvl="0" algn="just"/>
            <a:r>
              <a:rPr lang="el-GR" dirty="0"/>
              <a:t>Πώς λειτουργεί η φύση στην ψυχολογία των ανθρώπων που υποφέρουν στον πόλεμο; Λειτουργεί παρηγορητικά ή επιτείνει το μαρτύριό τους;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3823"/>
            <a:ext cx="5148064" cy="1143000"/>
          </a:xfrm>
        </p:spPr>
        <p:txBody>
          <a:bodyPr/>
          <a:lstStyle/>
          <a:p>
            <a:r>
              <a:rPr lang="el-GR" b="1" i="1" dirty="0" smtClean="0"/>
              <a:t>     Σας ευχαριστώ</a:t>
            </a:r>
            <a:endParaRPr lang="el-GR" b="1" i="1" dirty="0"/>
          </a:p>
        </p:txBody>
      </p:sp>
      <p:pic>
        <p:nvPicPr>
          <p:cNvPr id="4" name="Picture 2" descr="C:\Users\User\Pictures\ποταμι.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285817">
            <a:off x="1714134" y="1447135"/>
            <a:ext cx="6854322" cy="5140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87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936104"/>
          </a:xfrm>
        </p:spPr>
        <p:txBody>
          <a:bodyPr/>
          <a:lstStyle/>
          <a:p>
            <a:r>
              <a:rPr lang="el-GR" b="1" dirty="0" smtClean="0"/>
              <a:t>Διδακτικό υλικό</a:t>
            </a:r>
            <a:endParaRPr lang="el-GR" b="1" dirty="0"/>
          </a:p>
        </p:txBody>
      </p:sp>
      <p:sp>
        <p:nvSpPr>
          <p:cNvPr id="3" name="Θέση περιεχομένου 2"/>
          <p:cNvSpPr>
            <a:spLocks noGrp="1"/>
          </p:cNvSpPr>
          <p:nvPr>
            <p:ph idx="1"/>
          </p:nvPr>
        </p:nvSpPr>
        <p:spPr>
          <a:xfrm>
            <a:off x="323528" y="1196752"/>
            <a:ext cx="8568952" cy="5472608"/>
          </a:xfrm>
        </p:spPr>
        <p:txBody>
          <a:bodyPr>
            <a:normAutofit/>
          </a:bodyPr>
          <a:lstStyle/>
          <a:p>
            <a:r>
              <a:rPr lang="el-GR" dirty="0"/>
              <a:t>Το διήγημα του Αντώνη Σαμαράκη «Το Ποτάμι» </a:t>
            </a:r>
            <a:endParaRPr lang="el-GR" dirty="0" smtClean="0"/>
          </a:p>
          <a:p>
            <a:pPr algn="just"/>
            <a:r>
              <a:rPr lang="en-US" dirty="0" smtClean="0"/>
              <a:t>“The river” </a:t>
            </a:r>
            <a:r>
              <a:rPr lang="el-GR" dirty="0" smtClean="0"/>
              <a:t>10-λεπτη ταινία από το σκηνοθέτη Μ. </a:t>
            </a:r>
            <a:r>
              <a:rPr lang="el-GR" smtClean="0"/>
              <a:t>Φελάνη</a:t>
            </a:r>
            <a:r>
              <a:rPr lang="el-GR" dirty="0" smtClean="0"/>
              <a:t> βασισμένη στο διήγημα. Το </a:t>
            </a:r>
            <a:r>
              <a:rPr lang="el-GR" dirty="0"/>
              <a:t>αντιπολεμικό πνεύμα του έργου, </a:t>
            </a:r>
            <a:r>
              <a:rPr lang="el-GR" dirty="0" smtClean="0"/>
              <a:t>οι συμβολισμοί </a:t>
            </a:r>
            <a:r>
              <a:rPr lang="el-GR" dirty="0"/>
              <a:t>των εικόνων </a:t>
            </a:r>
            <a:r>
              <a:rPr lang="el-GR" dirty="0" smtClean="0"/>
              <a:t> της </a:t>
            </a:r>
            <a:r>
              <a:rPr lang="el-GR" dirty="0"/>
              <a:t>φύσης και των </a:t>
            </a:r>
            <a:r>
              <a:rPr lang="el-GR" dirty="0" smtClean="0"/>
              <a:t>ηρώων και </a:t>
            </a:r>
            <a:r>
              <a:rPr lang="el-GR" dirty="0"/>
              <a:t>η</a:t>
            </a:r>
            <a:r>
              <a:rPr lang="el-GR" dirty="0" smtClean="0"/>
              <a:t> </a:t>
            </a:r>
            <a:r>
              <a:rPr lang="el-GR" dirty="0"/>
              <a:t>εξωτερική αφηγηματική </a:t>
            </a:r>
            <a:r>
              <a:rPr lang="el-GR" dirty="0" smtClean="0"/>
              <a:t>οπτική, </a:t>
            </a:r>
            <a:r>
              <a:rPr lang="el-GR" dirty="0"/>
              <a:t>που μας κρατάει σε αγωνία μέχρι το απροσδόκητο </a:t>
            </a:r>
            <a:r>
              <a:rPr lang="el-GR" dirty="0" smtClean="0"/>
              <a:t>φινάλε, αποδίδονται πιστά στην ταινία.</a:t>
            </a:r>
          </a:p>
          <a:p>
            <a:r>
              <a:rPr lang="el-GR" dirty="0" smtClean="0"/>
              <a:t>Σχεδίασμα Γ΄ , απόσπασμα </a:t>
            </a:r>
            <a:r>
              <a:rPr lang="en-US" dirty="0" smtClean="0"/>
              <a:t>VI </a:t>
            </a:r>
            <a:r>
              <a:rPr lang="el-GR" dirty="0" smtClean="0"/>
              <a:t>από τους Ελεύθερους Πολιορκημένους, Δ. Σολωμός</a:t>
            </a:r>
          </a:p>
          <a:p>
            <a:r>
              <a:rPr lang="el-GR" dirty="0" smtClean="0"/>
              <a:t>Η μυστική παπαρούνα, Σ. Μυριβήλης</a:t>
            </a:r>
          </a:p>
          <a:p>
            <a:r>
              <a:rPr lang="el-GR" dirty="0"/>
              <a:t>Ε</a:t>
            </a:r>
            <a:r>
              <a:rPr lang="el-GR" dirty="0" smtClean="0"/>
              <a:t>λένη, Γ. Σεφέρης</a:t>
            </a:r>
          </a:p>
          <a:p>
            <a:r>
              <a:rPr lang="el-GR" dirty="0" smtClean="0"/>
              <a:t>Άσμα η΄ από το Άξιον Εστί, Ο. Ελύτης</a:t>
            </a:r>
            <a:endParaRPr lang="el-GR" dirty="0"/>
          </a:p>
          <a:p>
            <a:endParaRPr lang="el-GR" dirty="0"/>
          </a:p>
        </p:txBody>
      </p:sp>
    </p:spTree>
    <p:extLst>
      <p:ext uri="{BB962C8B-B14F-4D97-AF65-F5344CB8AC3E}">
        <p14:creationId xmlns:p14="http://schemas.microsoft.com/office/powerpoint/2010/main" val="60848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36104"/>
          </a:xfrm>
        </p:spPr>
        <p:txBody>
          <a:bodyPr/>
          <a:lstStyle/>
          <a:p>
            <a:r>
              <a:rPr lang="el-GR" b="1" dirty="0" smtClean="0"/>
              <a:t>Διδακτική προσέγγιση</a:t>
            </a:r>
            <a:endParaRPr lang="el-GR" b="1" dirty="0"/>
          </a:p>
        </p:txBody>
      </p:sp>
      <p:sp>
        <p:nvSpPr>
          <p:cNvPr id="3" name="Content Placeholder 2"/>
          <p:cNvSpPr>
            <a:spLocks noGrp="1"/>
          </p:cNvSpPr>
          <p:nvPr>
            <p:ph idx="1"/>
          </p:nvPr>
        </p:nvSpPr>
        <p:spPr>
          <a:xfrm>
            <a:off x="251520" y="908720"/>
            <a:ext cx="8435280" cy="5415880"/>
          </a:xfrm>
        </p:spPr>
        <p:txBody>
          <a:bodyPr>
            <a:normAutofit/>
          </a:bodyPr>
          <a:lstStyle/>
          <a:p>
            <a:pPr algn="just"/>
            <a:r>
              <a:rPr lang="el-GR" dirty="0" smtClean="0"/>
              <a:t>Το διδακτικό σενάριο δεν εστιάζει τόσο στη χρήση ΤΠΕ, όσο στην δημιουργία διακειμενικών συνδέσεων του συγκεκριμένου διηγήματος με άλλα κείμενα που γνωρίζουν οι μαθητές από τα προηγούμενα χρόνια και στην προσπάθεια ενεργοποίησης της φαντασίας τους για παραγωγή δημιουργικού λόγου με την αλλαγή του τέλους της ιστορίας.</a:t>
            </a:r>
          </a:p>
          <a:p>
            <a:pPr algn="just"/>
            <a:r>
              <a:rPr lang="el-GR" dirty="0" smtClean="0"/>
              <a:t>Η χρήση της τεχνολογίας περιορίζεται στην προβολή της ταινίας αλλά μπορεί να φανεί χρήσιμη για την αναζήτηση των κειμένων στο ψηφιακό σχολείο.</a:t>
            </a:r>
          </a:p>
          <a:p>
            <a:pPr algn="just"/>
            <a:r>
              <a:rPr lang="el-GR" dirty="0" smtClean="0"/>
              <a:t>Οι γραπτές δραστηριότητες μπορούν να λάβουν τη μορφή </a:t>
            </a:r>
            <a:r>
              <a:rPr lang="en-US" dirty="0" err="1" smtClean="0"/>
              <a:t>ppt</a:t>
            </a:r>
            <a:r>
              <a:rPr lang="en-US" dirty="0" smtClean="0"/>
              <a:t> </a:t>
            </a:r>
            <a:r>
              <a:rPr lang="el-GR" dirty="0" smtClean="0"/>
              <a:t>ή να απαντηθούν ομαδοσυνεργατικά στην </a:t>
            </a:r>
            <a:r>
              <a:rPr lang="en-US" dirty="0" smtClean="0"/>
              <a:t>e-class </a:t>
            </a:r>
            <a:r>
              <a:rPr lang="el-GR" dirty="0" smtClean="0"/>
              <a:t>του σχολικού δικτύου με χρήση </a:t>
            </a:r>
            <a:r>
              <a:rPr lang="en-US" dirty="0" err="1" smtClean="0"/>
              <a:t>google</a:t>
            </a:r>
            <a:r>
              <a:rPr lang="en-US" dirty="0" smtClean="0"/>
              <a:t> docs.</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7664" y="0"/>
            <a:ext cx="2952328" cy="780696"/>
          </a:xfrm>
        </p:spPr>
        <p:txBody>
          <a:bodyPr>
            <a:normAutofit fontScale="90000"/>
          </a:bodyPr>
          <a:lstStyle/>
          <a:p>
            <a:r>
              <a:rPr lang="el-GR" b="1" dirty="0" smtClean="0"/>
              <a:t>  Στόχοι</a:t>
            </a:r>
            <a:endParaRPr lang="el-GR" dirty="0"/>
          </a:p>
        </p:txBody>
      </p:sp>
      <p:sp>
        <p:nvSpPr>
          <p:cNvPr id="3" name="Θέση περιεχομένου 2"/>
          <p:cNvSpPr>
            <a:spLocks noGrp="1"/>
          </p:cNvSpPr>
          <p:nvPr>
            <p:ph idx="1"/>
          </p:nvPr>
        </p:nvSpPr>
        <p:spPr>
          <a:xfrm>
            <a:off x="0" y="836712"/>
            <a:ext cx="8964488" cy="5904656"/>
          </a:xfrm>
        </p:spPr>
        <p:txBody>
          <a:bodyPr>
            <a:normAutofit fontScale="92500" lnSpcReduction="10000"/>
          </a:bodyPr>
          <a:lstStyle/>
          <a:p>
            <a:pPr marL="0" indent="0">
              <a:buNone/>
            </a:pPr>
            <a:r>
              <a:rPr lang="el-GR" b="1" dirty="0" smtClean="0"/>
              <a:t>   Γενικός σκοπός</a:t>
            </a:r>
            <a:r>
              <a:rPr lang="el-GR" dirty="0" smtClean="0"/>
              <a:t> σύμφωνα με το ΑΠΣ των Φιλολογικών Μαθ/των </a:t>
            </a:r>
            <a:endParaRPr lang="el-GR" dirty="0"/>
          </a:p>
          <a:p>
            <a:pPr lvl="0" algn="just"/>
            <a:r>
              <a:rPr lang="el-GR" dirty="0" smtClean="0"/>
              <a:t>Η ουσιαστική </a:t>
            </a:r>
            <a:r>
              <a:rPr lang="el-GR" dirty="0"/>
              <a:t>επαφή των μαθητών με </a:t>
            </a:r>
            <a:r>
              <a:rPr lang="el-GR" dirty="0" smtClean="0"/>
              <a:t>σημαντικά έργα </a:t>
            </a:r>
            <a:r>
              <a:rPr lang="el-GR" dirty="0"/>
              <a:t>της πολιτιστικής κληρονομιάς αλλά και </a:t>
            </a:r>
            <a:r>
              <a:rPr lang="el-GR" dirty="0" smtClean="0"/>
              <a:t>η </a:t>
            </a:r>
            <a:r>
              <a:rPr lang="el-GR" dirty="0"/>
              <a:t>διέγερση του </a:t>
            </a:r>
            <a:r>
              <a:rPr lang="el-GR" dirty="0" smtClean="0"/>
              <a:t>ενδιαφέροντος </a:t>
            </a:r>
            <a:r>
              <a:rPr lang="el-GR" dirty="0"/>
              <a:t>για τη λογοτεχνία ως πηγή αισθητικής απόλαυσης και διεύρυνσης της προσωπικής </a:t>
            </a:r>
            <a:r>
              <a:rPr lang="el-GR" dirty="0" smtClean="0"/>
              <a:t>εμπειρίας</a:t>
            </a:r>
          </a:p>
          <a:p>
            <a:pPr lvl="0" algn="just">
              <a:buNone/>
            </a:pPr>
            <a:endParaRPr lang="el-GR" sz="900" dirty="0" smtClean="0"/>
          </a:p>
          <a:p>
            <a:pPr marL="0" indent="0">
              <a:buNone/>
            </a:pPr>
            <a:r>
              <a:rPr lang="el-GR" b="1" dirty="0" smtClean="0"/>
              <a:t>    Ειδικοί στόχοι</a:t>
            </a:r>
            <a:r>
              <a:rPr lang="el-GR" dirty="0"/>
              <a:t> </a:t>
            </a:r>
            <a:r>
              <a:rPr lang="el-GR" dirty="0" smtClean="0"/>
              <a:t>   </a:t>
            </a:r>
            <a:r>
              <a:rPr lang="el-GR" dirty="0" smtClean="0">
                <a:sym typeface="Wingdings" pitchFamily="2" charset="2"/>
              </a:rPr>
              <a:t> </a:t>
            </a:r>
            <a:r>
              <a:rPr lang="el-GR" b="1" dirty="0" smtClean="0"/>
              <a:t>Γνωστικοί </a:t>
            </a:r>
            <a:endParaRPr lang="el-GR" dirty="0"/>
          </a:p>
          <a:p>
            <a:pPr lvl="0" algn="just"/>
            <a:r>
              <a:rPr lang="el-GR" dirty="0" smtClean="0"/>
              <a:t>Ερμηνευτική </a:t>
            </a:r>
            <a:r>
              <a:rPr lang="el-GR" dirty="0"/>
              <a:t>προσέγγιση </a:t>
            </a:r>
            <a:r>
              <a:rPr lang="el-GR" dirty="0" smtClean="0"/>
              <a:t>λογοτεχνικών κειμένων: αναζήτηση νοημάτων, συμβολισμών, συναισθημάτων</a:t>
            </a:r>
          </a:p>
          <a:p>
            <a:pPr lvl="0" algn="just"/>
            <a:r>
              <a:rPr lang="el-GR" dirty="0" smtClean="0"/>
              <a:t>Σ</a:t>
            </a:r>
            <a:r>
              <a:rPr lang="el-GR" dirty="0"/>
              <a:t>ύ</a:t>
            </a:r>
            <a:r>
              <a:rPr lang="el-GR" dirty="0" smtClean="0"/>
              <a:t>γκριση με παράλληλα κείμενα – Επανάληψη / Υπενθύμιση</a:t>
            </a:r>
            <a:endParaRPr lang="el-GR" dirty="0"/>
          </a:p>
          <a:p>
            <a:pPr lvl="0" algn="just"/>
            <a:r>
              <a:rPr lang="el-GR" dirty="0" smtClean="0"/>
              <a:t>Προβληματισμός : Πόλεμος (2014) – Φύση (περιβαλ. εβδομάδα)</a:t>
            </a:r>
            <a:r>
              <a:rPr lang="el-GR" dirty="0"/>
              <a:t> </a:t>
            </a:r>
          </a:p>
          <a:p>
            <a:pPr marL="0" lvl="0" indent="0" algn="just">
              <a:buNone/>
            </a:pPr>
            <a:r>
              <a:rPr lang="el-GR" b="1" dirty="0" smtClean="0"/>
              <a:t>                                    </a:t>
            </a:r>
            <a:r>
              <a:rPr lang="el-GR" b="1" dirty="0" smtClean="0">
                <a:sym typeface="Wingdings" pitchFamily="2" charset="2"/>
              </a:rPr>
              <a:t> </a:t>
            </a:r>
            <a:r>
              <a:rPr lang="el-GR" b="1" dirty="0" smtClean="0"/>
              <a:t> Παιδαγωγικοί </a:t>
            </a:r>
            <a:endParaRPr lang="el-GR" dirty="0"/>
          </a:p>
          <a:p>
            <a:pPr lvl="0" algn="just"/>
            <a:r>
              <a:rPr lang="el-GR" dirty="0" smtClean="0"/>
              <a:t>Ενεργητική </a:t>
            </a:r>
            <a:r>
              <a:rPr lang="el-GR" dirty="0"/>
              <a:t>συμμετοχή των μαθητών </a:t>
            </a:r>
            <a:r>
              <a:rPr lang="el-GR" dirty="0" smtClean="0"/>
              <a:t> σε ένα ‘‘δύσκολο’’ μάθημα </a:t>
            </a:r>
            <a:endParaRPr lang="el-GR" dirty="0"/>
          </a:p>
          <a:p>
            <a:pPr lvl="0" algn="just"/>
            <a:r>
              <a:rPr lang="el-GR" dirty="0" smtClean="0"/>
              <a:t>Ομαδοσυνεργατική δουλειά </a:t>
            </a:r>
            <a:endParaRPr lang="el-GR" dirty="0"/>
          </a:p>
          <a:p>
            <a:pPr lvl="0" algn="just"/>
            <a:r>
              <a:rPr lang="el-GR" dirty="0" smtClean="0"/>
              <a:t>Ενεργοποίηση φαντασίας- Δημιουργική  γραφή (κατά το δυνατόν) </a:t>
            </a:r>
            <a:endParaRPr lang="el-GR" dirty="0"/>
          </a:p>
        </p:txBody>
      </p:sp>
    </p:spTree>
    <p:extLst>
      <p:ext uri="{BB962C8B-B14F-4D97-AF65-F5344CB8AC3E}">
        <p14:creationId xmlns:p14="http://schemas.microsoft.com/office/powerpoint/2010/main" val="299956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fade">
                                      <p:cBhvr>
                                        <p:cTn id="45" dur="500"/>
                                        <p:tgtEl>
                                          <p:spTgt spid="3">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708688"/>
          </a:xfrm>
        </p:spPr>
        <p:txBody>
          <a:bodyPr>
            <a:normAutofit fontScale="90000"/>
          </a:bodyPr>
          <a:lstStyle/>
          <a:p>
            <a:r>
              <a:rPr lang="el-GR" b="1" dirty="0"/>
              <a:t>Σύντομη </a:t>
            </a:r>
            <a:r>
              <a:rPr lang="el-GR" b="1" dirty="0" smtClean="0"/>
              <a:t>περιγραφή</a:t>
            </a:r>
            <a:endParaRPr lang="el-GR" dirty="0"/>
          </a:p>
        </p:txBody>
      </p:sp>
      <p:sp>
        <p:nvSpPr>
          <p:cNvPr id="3" name="Θέση περιεχομένου 2"/>
          <p:cNvSpPr>
            <a:spLocks noGrp="1"/>
          </p:cNvSpPr>
          <p:nvPr>
            <p:ph idx="1"/>
          </p:nvPr>
        </p:nvSpPr>
        <p:spPr>
          <a:xfrm>
            <a:off x="251520" y="980728"/>
            <a:ext cx="8640960" cy="5544616"/>
          </a:xfrm>
        </p:spPr>
        <p:txBody>
          <a:bodyPr>
            <a:noAutofit/>
          </a:bodyPr>
          <a:lstStyle/>
          <a:p>
            <a:r>
              <a:rPr lang="el-GR" b="1" dirty="0" smtClean="0"/>
              <a:t>1</a:t>
            </a:r>
            <a:r>
              <a:rPr lang="el-GR" b="1" baseline="30000" dirty="0" smtClean="0"/>
              <a:t>η</a:t>
            </a:r>
            <a:r>
              <a:rPr lang="el-GR" b="1" dirty="0" smtClean="0"/>
              <a:t> διδ. ώρα </a:t>
            </a:r>
            <a:r>
              <a:rPr lang="el-GR" dirty="0" smtClean="0"/>
              <a:t>: προβολή και σχολιασμός ταινίας (</a:t>
            </a:r>
            <a:r>
              <a:rPr lang="el-GR" i="1" dirty="0" smtClean="0"/>
              <a:t>ερώτηση 1</a:t>
            </a:r>
            <a:r>
              <a:rPr lang="el-GR" dirty="0" smtClean="0"/>
              <a:t>)</a:t>
            </a:r>
          </a:p>
          <a:p>
            <a:pPr>
              <a:buNone/>
            </a:pPr>
            <a:r>
              <a:rPr lang="el-GR" dirty="0" smtClean="0"/>
              <a:t>   Οι μαθητές έχουν χωριστεί σε 4 ομάδες. Η κάθε ομάδα έχει αναλάβει να εστιάσει σε ένα διαφορετικό στοιχείο της φύσης και να κρατήσει σημειώσεις για τον τρόπο που αξιοποιείται στην ταινία και τα συναισθήματα που γεννά. Μετά σε ομάδες επεξεργάζονται το παράλ. κείμ. (</a:t>
            </a:r>
            <a:r>
              <a:rPr lang="el-GR" i="1" dirty="0" smtClean="0"/>
              <a:t>ερωτ. 2</a:t>
            </a:r>
            <a:r>
              <a:rPr lang="el-GR" dirty="0" smtClean="0"/>
              <a:t>)</a:t>
            </a:r>
          </a:p>
          <a:p>
            <a:r>
              <a:rPr lang="el-GR" b="1" dirty="0" smtClean="0"/>
              <a:t>2</a:t>
            </a:r>
            <a:r>
              <a:rPr lang="el-GR" b="1" baseline="30000" dirty="0" smtClean="0"/>
              <a:t>η</a:t>
            </a:r>
            <a:r>
              <a:rPr lang="el-GR" b="1" dirty="0" smtClean="0"/>
              <a:t> διδ. ώρα </a:t>
            </a:r>
            <a:r>
              <a:rPr lang="el-GR" dirty="0" smtClean="0"/>
              <a:t>: ανάγνωση και ερμηνευτική επεξεργασία του διηγήματος – σύγκριση με την ταινία – αναφορά στα ΠΚ</a:t>
            </a:r>
          </a:p>
          <a:p>
            <a:r>
              <a:rPr lang="el-GR" b="1" dirty="0" smtClean="0"/>
              <a:t>3</a:t>
            </a:r>
            <a:r>
              <a:rPr lang="el-GR" b="1" baseline="30000" dirty="0" smtClean="0"/>
              <a:t>η</a:t>
            </a:r>
            <a:r>
              <a:rPr lang="el-GR" b="1" dirty="0" smtClean="0"/>
              <a:t> διδ. ώρα </a:t>
            </a:r>
            <a:r>
              <a:rPr lang="el-GR" dirty="0" smtClean="0"/>
              <a:t>: απάντηση στην </a:t>
            </a:r>
            <a:r>
              <a:rPr lang="el-GR" i="1" dirty="0" smtClean="0"/>
              <a:t>ερώτηση 3 </a:t>
            </a:r>
            <a:r>
              <a:rPr lang="el-GR" dirty="0" smtClean="0"/>
              <a:t>= </a:t>
            </a:r>
            <a:r>
              <a:rPr lang="el-GR" dirty="0"/>
              <a:t>συγγραφή ενός εναλλακτικού τέλους για την </a:t>
            </a:r>
            <a:r>
              <a:rPr lang="el-GR" dirty="0" smtClean="0"/>
              <a:t>ιστορία και παρουσίαση </a:t>
            </a:r>
          </a:p>
          <a:p>
            <a:r>
              <a:rPr lang="el-GR" dirty="0" smtClean="0"/>
              <a:t>Αν ζητηθεί </a:t>
            </a:r>
            <a:r>
              <a:rPr lang="en-US" dirty="0" err="1" smtClean="0"/>
              <a:t>ppt</a:t>
            </a:r>
            <a:r>
              <a:rPr lang="el-GR" dirty="0" smtClean="0"/>
              <a:t>,</a:t>
            </a:r>
            <a:r>
              <a:rPr lang="en-US" dirty="0" smtClean="0"/>
              <a:t> </a:t>
            </a:r>
            <a:r>
              <a:rPr lang="el-GR" dirty="0" smtClean="0"/>
              <a:t>θα χρειαστεί μια 4</a:t>
            </a:r>
            <a:r>
              <a:rPr lang="el-GR" baseline="30000" dirty="0" smtClean="0"/>
              <a:t>η</a:t>
            </a:r>
            <a:r>
              <a:rPr lang="el-GR" dirty="0" smtClean="0"/>
              <a:t> ώρα για δημιουργία και παρουσίαση</a:t>
            </a:r>
          </a:p>
        </p:txBody>
      </p:sp>
    </p:spTree>
    <p:extLst>
      <p:ext uri="{BB962C8B-B14F-4D97-AF65-F5344CB8AC3E}">
        <p14:creationId xmlns:p14="http://schemas.microsoft.com/office/powerpoint/2010/main" val="162651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0"/>
            <a:ext cx="7772400" cy="764704"/>
          </a:xfrm>
        </p:spPr>
        <p:txBody>
          <a:bodyPr/>
          <a:lstStyle/>
          <a:p>
            <a:pPr algn="ctr"/>
            <a:r>
              <a:rPr lang="el-GR" dirty="0" smtClean="0"/>
              <a:t>Εισαγωγικό κείμενο Φ.Ε.</a:t>
            </a:r>
            <a:endParaRPr lang="el-GR" dirty="0"/>
          </a:p>
        </p:txBody>
      </p:sp>
      <p:sp>
        <p:nvSpPr>
          <p:cNvPr id="3" name="Θέση κειμένου 2"/>
          <p:cNvSpPr>
            <a:spLocks noGrp="1"/>
          </p:cNvSpPr>
          <p:nvPr>
            <p:ph type="body" idx="1"/>
          </p:nvPr>
        </p:nvSpPr>
        <p:spPr>
          <a:xfrm>
            <a:off x="251520" y="836712"/>
            <a:ext cx="8568952" cy="6021288"/>
          </a:xfrm>
        </p:spPr>
        <p:txBody>
          <a:bodyPr>
            <a:normAutofit/>
          </a:bodyPr>
          <a:lstStyle/>
          <a:p>
            <a:pPr marL="342900" indent="-342900" algn="just">
              <a:buFont typeface="Arial" panose="020B0604020202020204" pitchFamily="34" charset="0"/>
              <a:buChar char="•"/>
            </a:pPr>
            <a:r>
              <a:rPr lang="el-GR" sz="2500" dirty="0"/>
              <a:t>Το διήγημα ανήκει στη συλλογή διηγημάτων «Ζητείται ελπίς», στην οποία ο συγγραφέας παρουσιάζει με τρόπο παραστατικό την ανθρώπινη αγωνία και το φόβο για τα δεινά του πολέμου. </a:t>
            </a:r>
            <a:endParaRPr lang="el-GR" sz="2500" dirty="0" smtClean="0"/>
          </a:p>
          <a:p>
            <a:pPr marL="342900" indent="-342900" algn="just">
              <a:buFont typeface="Arial" panose="020B0604020202020204" pitchFamily="34" charset="0"/>
              <a:buChar char="•"/>
            </a:pPr>
            <a:r>
              <a:rPr lang="el-GR" sz="2500" dirty="0" smtClean="0"/>
              <a:t>Κύριο </a:t>
            </a:r>
            <a:r>
              <a:rPr lang="el-GR" sz="2500" dirty="0"/>
              <a:t>θέμα του διηγήματος είναι ο </a:t>
            </a:r>
            <a:r>
              <a:rPr lang="el-GR" sz="2500" b="1" dirty="0"/>
              <a:t>πόλεμος</a:t>
            </a:r>
            <a:r>
              <a:rPr lang="el-GR" sz="2500" dirty="0"/>
              <a:t>, καθώς το διήγημα γίνεται μια κραυγή διαμαρτυρίας για την τραγωδία του πολέμου. Ο πόλεμος, κατά το συγγραφέα, είναι ένα φαινόμενο ξένο προς την ανθρώπινη </a:t>
            </a:r>
            <a:r>
              <a:rPr lang="el-GR" sz="2500" b="1" dirty="0"/>
              <a:t>φύση</a:t>
            </a:r>
            <a:r>
              <a:rPr lang="el-GR" sz="2500" dirty="0"/>
              <a:t> που την εξαγριώνει και την οδηγεί σε απαράδεκτες ακρότητες. Μέσα από το φόβο του πολέμου προβάλλει επιτακτική η ανάγκη για την ειρηνική ζωή και το αίτημα της συναδέλφωσης των ανθρώπων. </a:t>
            </a:r>
            <a:endParaRPr lang="el-GR" sz="2500" dirty="0" smtClean="0"/>
          </a:p>
          <a:p>
            <a:pPr marL="342900" indent="-342900" algn="just">
              <a:buFont typeface="Arial" panose="020B0604020202020204" pitchFamily="34" charset="0"/>
              <a:buChar char="•"/>
            </a:pPr>
            <a:r>
              <a:rPr lang="el-GR" sz="2500" dirty="0" smtClean="0"/>
              <a:t>Παράλληλα</a:t>
            </a:r>
            <a:r>
              <a:rPr lang="el-GR" sz="2500" dirty="0"/>
              <a:t>, μέσα στο διήγημα προβάλλεται η </a:t>
            </a:r>
            <a:r>
              <a:rPr lang="el-GR" sz="2500" b="1" dirty="0"/>
              <a:t>φύση</a:t>
            </a:r>
            <a:r>
              <a:rPr lang="el-GR" sz="2500" dirty="0"/>
              <a:t> ως πηγή αγνότητας, ζωής και ευτυχίας</a:t>
            </a:r>
            <a:r>
              <a:rPr lang="el-GR" sz="2500" dirty="0" smtClean="0"/>
              <a:t>.</a:t>
            </a:r>
          </a:p>
        </p:txBody>
      </p:sp>
    </p:spTree>
    <p:extLst>
      <p:ext uri="{BB962C8B-B14F-4D97-AF65-F5344CB8AC3E}">
        <p14:creationId xmlns:p14="http://schemas.microsoft.com/office/powerpoint/2010/main" val="1846985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08104" y="116632"/>
            <a:ext cx="2664296" cy="720080"/>
          </a:xfrm>
        </p:spPr>
        <p:txBody>
          <a:bodyPr>
            <a:normAutofit fontScale="90000"/>
          </a:bodyPr>
          <a:lstStyle/>
          <a:p>
            <a:pPr algn="ctr"/>
            <a:r>
              <a:rPr lang="el-GR" b="1" dirty="0" smtClean="0"/>
              <a:t>Η ταινία</a:t>
            </a:r>
            <a:endParaRPr lang="el-GR" b="1" dirty="0"/>
          </a:p>
        </p:txBody>
      </p:sp>
      <p:sp>
        <p:nvSpPr>
          <p:cNvPr id="3" name="Θέση περιεχομένου 2"/>
          <p:cNvSpPr>
            <a:spLocks noGrp="1"/>
          </p:cNvSpPr>
          <p:nvPr>
            <p:ph idx="1"/>
          </p:nvPr>
        </p:nvSpPr>
        <p:spPr>
          <a:xfrm>
            <a:off x="251520" y="620688"/>
            <a:ext cx="8640960" cy="6048672"/>
          </a:xfrm>
        </p:spPr>
        <p:txBody>
          <a:bodyPr>
            <a:normAutofit fontScale="92500" lnSpcReduction="10000"/>
          </a:bodyPr>
          <a:lstStyle/>
          <a:p>
            <a:r>
              <a:rPr lang="el-GR" b="1" u="sng" dirty="0" smtClean="0"/>
              <a:t>ΕΡΩΤΗΣΗ 1</a:t>
            </a:r>
            <a:r>
              <a:rPr lang="el-GR" b="1" u="sng" baseline="30000" dirty="0" smtClean="0"/>
              <a:t>η</a:t>
            </a:r>
            <a:r>
              <a:rPr lang="el-GR" b="1" u="sng" dirty="0" smtClean="0"/>
              <a:t> </a:t>
            </a:r>
            <a:endParaRPr lang="el-GR" b="1" u="sng" dirty="0"/>
          </a:p>
          <a:p>
            <a:pPr algn="just">
              <a:buFont typeface="Wingdings" panose="05000000000000000000" pitchFamily="2" charset="2"/>
              <a:buChar char="v"/>
            </a:pPr>
            <a:r>
              <a:rPr lang="el-GR" dirty="0"/>
              <a:t>Παρακολουθήστε την ταινία και προσέξτε πώς αξιοποιεί ο σκηνοθέτης το </a:t>
            </a:r>
            <a:r>
              <a:rPr lang="el-GR" b="1" dirty="0">
                <a:solidFill>
                  <a:schemeClr val="accent2">
                    <a:lumMod val="75000"/>
                  </a:schemeClr>
                </a:solidFill>
              </a:rPr>
              <a:t>νερό</a:t>
            </a:r>
            <a:r>
              <a:rPr lang="el-GR" dirty="0"/>
              <a:t>, το χρώμα του, τον ήχο του, την αίσθησή του. </a:t>
            </a:r>
            <a:endParaRPr lang="el-GR" dirty="0" smtClean="0"/>
          </a:p>
          <a:p>
            <a:pPr algn="just">
              <a:buFont typeface="Wingdings" panose="05000000000000000000" pitchFamily="2" charset="2"/>
              <a:buChar char="v"/>
            </a:pPr>
            <a:r>
              <a:rPr lang="el-GR" dirty="0" smtClean="0"/>
              <a:t>Παρακολουθήστε </a:t>
            </a:r>
            <a:r>
              <a:rPr lang="el-GR" dirty="0"/>
              <a:t>την ταινία και προσέξτε πώς αξιοποιεί ο σκηνοθέτης τα </a:t>
            </a:r>
            <a:r>
              <a:rPr lang="el-GR" b="1" dirty="0">
                <a:solidFill>
                  <a:schemeClr val="accent6">
                    <a:lumMod val="50000"/>
                  </a:schemeClr>
                </a:solidFill>
              </a:rPr>
              <a:t>φυτά</a:t>
            </a:r>
            <a:r>
              <a:rPr lang="el-GR" dirty="0"/>
              <a:t>, το χρώμα τους, τον ήχο του αέρα στα φυλλώματα, την κίνησή τους. </a:t>
            </a:r>
            <a:endParaRPr lang="el-GR" dirty="0" smtClean="0"/>
          </a:p>
          <a:p>
            <a:pPr algn="just">
              <a:buFont typeface="Wingdings" panose="05000000000000000000" pitchFamily="2" charset="2"/>
              <a:buChar char="v"/>
            </a:pPr>
            <a:r>
              <a:rPr lang="el-GR" dirty="0"/>
              <a:t>Παρακολουθήστε την ταινία και προσέξτε πώς αξιοποιεί ο σκηνοθέτης τα ζώα και κυρίως τα </a:t>
            </a:r>
            <a:r>
              <a:rPr lang="el-GR" b="1" dirty="0">
                <a:solidFill>
                  <a:srgbClr val="C00000"/>
                </a:solidFill>
              </a:rPr>
              <a:t>πουλιά</a:t>
            </a:r>
            <a:r>
              <a:rPr lang="el-GR" dirty="0"/>
              <a:t>, το </a:t>
            </a:r>
            <a:r>
              <a:rPr lang="el-GR" dirty="0" err="1" smtClean="0"/>
              <a:t>κελάιδισμά</a:t>
            </a:r>
            <a:r>
              <a:rPr lang="el-GR" dirty="0" smtClean="0"/>
              <a:t> </a:t>
            </a:r>
            <a:r>
              <a:rPr lang="el-GR" dirty="0"/>
              <a:t>τους, το πλήθος τους, το πέταγμά τους. </a:t>
            </a:r>
            <a:endParaRPr lang="el-GR" dirty="0" smtClean="0"/>
          </a:p>
          <a:p>
            <a:pPr algn="just">
              <a:buFont typeface="Wingdings" panose="05000000000000000000" pitchFamily="2" charset="2"/>
              <a:buChar char="v"/>
            </a:pPr>
            <a:r>
              <a:rPr lang="el-GR" dirty="0"/>
              <a:t>Παρακολουθήστε την ταινία και προσέξτε πώς αξιοποιεί ο σκηνοθέτης τον </a:t>
            </a:r>
            <a:r>
              <a:rPr lang="el-GR" b="1" dirty="0">
                <a:solidFill>
                  <a:srgbClr val="000099"/>
                </a:solidFill>
              </a:rPr>
              <a:t>ουρανό, τον ήλιο και τα σύννεφα</a:t>
            </a:r>
            <a:r>
              <a:rPr lang="el-GR" dirty="0"/>
              <a:t>. Προσέξτε ιδιαίτερα την εναλλαγή στο φωτισμό των διαφορετικών σκηνών. </a:t>
            </a:r>
          </a:p>
          <a:p>
            <a:pPr marL="0" indent="0" algn="just">
              <a:buNone/>
            </a:pPr>
            <a:r>
              <a:rPr lang="el-GR" dirty="0" smtClean="0">
                <a:sym typeface="Wingdings" panose="05000000000000000000" pitchFamily="2" charset="2"/>
              </a:rPr>
              <a:t> </a:t>
            </a:r>
            <a:r>
              <a:rPr lang="el-GR" dirty="0" smtClean="0"/>
              <a:t>Τι </a:t>
            </a:r>
            <a:r>
              <a:rPr lang="el-GR" dirty="0"/>
              <a:t>συναισθήματα γεννάνε στον ήρωα και τι συναισθήματα δημιουργούν σε εσάς ως θεατές;</a:t>
            </a:r>
          </a:p>
          <a:p>
            <a:pPr marL="514350" lvl="0" indent="-514350" algn="just">
              <a:buFont typeface="+mj-lt"/>
              <a:buAutoNum type="arabicPeriod"/>
            </a:pPr>
            <a:endParaRPr lang="el-GR" dirty="0"/>
          </a:p>
          <a:p>
            <a:endParaRPr lang="el-GR" dirty="0"/>
          </a:p>
        </p:txBody>
      </p:sp>
    </p:spTree>
    <p:extLst>
      <p:ext uri="{BB962C8B-B14F-4D97-AF65-F5344CB8AC3E}">
        <p14:creationId xmlns:p14="http://schemas.microsoft.com/office/powerpoint/2010/main" val="298454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928992" cy="620688"/>
          </a:xfrm>
        </p:spPr>
        <p:txBody>
          <a:bodyPr/>
          <a:lstStyle/>
          <a:p>
            <a:pPr algn="ctr"/>
            <a:r>
              <a:rPr lang="el-GR" sz="4000" dirty="0" smtClean="0"/>
              <a:t>«Ελεύθεροι Πολιορκημένοι»</a:t>
            </a:r>
            <a:r>
              <a:rPr lang="el-GR" sz="4000" dirty="0"/>
              <a:t> </a:t>
            </a:r>
            <a:r>
              <a:rPr lang="el-GR" sz="4000" dirty="0" smtClean="0"/>
              <a:t>Δ</a:t>
            </a:r>
            <a:r>
              <a:rPr lang="el-GR" sz="4000" dirty="0"/>
              <a:t>. </a:t>
            </a:r>
            <a:r>
              <a:rPr lang="el-GR" sz="4000" dirty="0" smtClean="0"/>
              <a:t>Σολωμός</a:t>
            </a:r>
            <a:endParaRPr lang="el-GR" sz="4000" dirty="0"/>
          </a:p>
        </p:txBody>
      </p:sp>
      <p:sp>
        <p:nvSpPr>
          <p:cNvPr id="3" name="Θέση κειμένου 2"/>
          <p:cNvSpPr>
            <a:spLocks noGrp="1"/>
          </p:cNvSpPr>
          <p:nvPr>
            <p:ph type="body" idx="1"/>
          </p:nvPr>
        </p:nvSpPr>
        <p:spPr>
          <a:xfrm>
            <a:off x="539552" y="548680"/>
            <a:ext cx="8136904" cy="6192688"/>
          </a:xfrm>
        </p:spPr>
        <p:txBody>
          <a:bodyPr>
            <a:noAutofit/>
          </a:bodyPr>
          <a:lstStyle/>
          <a:p>
            <a:pPr algn="ctr"/>
            <a:r>
              <a:rPr lang="el-GR" sz="2300" dirty="0" err="1">
                <a:solidFill>
                  <a:schemeClr val="tx2">
                    <a:lumMod val="10000"/>
                  </a:schemeClr>
                </a:solidFill>
              </a:rPr>
              <a:t>Έστησ</a:t>
            </a:r>
            <a:r>
              <a:rPr lang="el-GR" sz="2300" dirty="0">
                <a:solidFill>
                  <a:schemeClr val="tx2">
                    <a:lumMod val="10000"/>
                  </a:schemeClr>
                </a:solidFill>
              </a:rPr>
              <a:t>' ο Έρωτας χορό με τον </a:t>
            </a:r>
            <a:r>
              <a:rPr lang="el-GR" sz="2300" dirty="0" err="1">
                <a:solidFill>
                  <a:schemeClr val="tx2">
                    <a:lumMod val="10000"/>
                  </a:schemeClr>
                </a:solidFill>
              </a:rPr>
              <a:t>ξανθόν</a:t>
            </a:r>
            <a:r>
              <a:rPr lang="el-GR" sz="2300" dirty="0">
                <a:solidFill>
                  <a:schemeClr val="tx2">
                    <a:lumMod val="10000"/>
                  </a:schemeClr>
                </a:solidFill>
              </a:rPr>
              <a:t> Απρίλη,</a:t>
            </a:r>
            <a:br>
              <a:rPr lang="el-GR" sz="2300" dirty="0">
                <a:solidFill>
                  <a:schemeClr val="tx2">
                    <a:lumMod val="10000"/>
                  </a:schemeClr>
                </a:solidFill>
              </a:rPr>
            </a:br>
            <a:r>
              <a:rPr lang="el-GR" sz="2300" dirty="0">
                <a:solidFill>
                  <a:schemeClr val="tx2">
                    <a:lumMod val="10000"/>
                  </a:schemeClr>
                </a:solidFill>
              </a:rPr>
              <a:t>κι </a:t>
            </a:r>
            <a:r>
              <a:rPr lang="el-GR" sz="2300" b="1" dirty="0">
                <a:solidFill>
                  <a:srgbClr val="FFFF00"/>
                </a:solidFill>
              </a:rPr>
              <a:t>η φύσις </a:t>
            </a:r>
            <a:r>
              <a:rPr lang="el-GR" sz="2300" b="1" dirty="0" smtClean="0">
                <a:solidFill>
                  <a:srgbClr val="FFFF00"/>
                </a:solidFill>
              </a:rPr>
              <a:t> ηύρε  την  καλή  και  τη  </a:t>
            </a:r>
            <a:r>
              <a:rPr lang="el-GR" sz="2300" b="1" dirty="0" err="1" smtClean="0">
                <a:solidFill>
                  <a:srgbClr val="FFFF00"/>
                </a:solidFill>
              </a:rPr>
              <a:t>γλυκειά</a:t>
            </a:r>
            <a:r>
              <a:rPr lang="el-GR" sz="2300" b="1" dirty="0" smtClean="0">
                <a:solidFill>
                  <a:srgbClr val="FFFF00"/>
                </a:solidFill>
              </a:rPr>
              <a:t>  της  </a:t>
            </a:r>
            <a:r>
              <a:rPr lang="el-GR" sz="2300" b="1" dirty="0">
                <a:solidFill>
                  <a:srgbClr val="FFFF00"/>
                </a:solidFill>
              </a:rPr>
              <a:t>ώρα</a:t>
            </a:r>
            <a:r>
              <a:rPr lang="el-GR" sz="2300" dirty="0" smtClean="0">
                <a:solidFill>
                  <a:schemeClr val="tx2">
                    <a:lumMod val="10000"/>
                  </a:schemeClr>
                </a:solidFill>
              </a:rPr>
              <a:t>, […] </a:t>
            </a:r>
            <a:r>
              <a:rPr lang="el-GR" sz="2300" dirty="0">
                <a:solidFill>
                  <a:schemeClr val="tx2">
                    <a:lumMod val="10000"/>
                  </a:schemeClr>
                </a:solidFill>
              </a:rPr>
              <a:t/>
            </a:r>
            <a:br>
              <a:rPr lang="el-GR" sz="2300" dirty="0">
                <a:solidFill>
                  <a:schemeClr val="tx2">
                    <a:lumMod val="10000"/>
                  </a:schemeClr>
                </a:solidFill>
              </a:rPr>
            </a:br>
            <a:r>
              <a:rPr lang="el-GR" sz="2300" b="1" dirty="0" smtClean="0"/>
              <a:t>Νερά </a:t>
            </a:r>
            <a:r>
              <a:rPr lang="el-GR" sz="2300" b="1" dirty="0"/>
              <a:t>καθάρια </a:t>
            </a:r>
            <a:r>
              <a:rPr lang="el-GR" sz="2300" b="1" dirty="0" smtClean="0"/>
              <a:t>και γλυκά</a:t>
            </a:r>
            <a:r>
              <a:rPr lang="el-GR" sz="2300" b="1" dirty="0"/>
              <a:t>, νερά χαριτωμένα</a:t>
            </a:r>
            <a:r>
              <a:rPr lang="el-GR" sz="2300" dirty="0"/>
              <a:t>,</a:t>
            </a:r>
            <a:br>
              <a:rPr lang="el-GR" sz="2300" dirty="0"/>
            </a:br>
            <a:r>
              <a:rPr lang="el-GR" sz="2300" dirty="0">
                <a:solidFill>
                  <a:schemeClr val="tx2">
                    <a:lumMod val="10000"/>
                  </a:schemeClr>
                </a:solidFill>
              </a:rPr>
              <a:t>χύνονται μες στην άβυσσο τη </a:t>
            </a:r>
            <a:r>
              <a:rPr lang="el-GR" sz="2300" dirty="0" err="1">
                <a:solidFill>
                  <a:schemeClr val="tx2">
                    <a:lumMod val="10000"/>
                  </a:schemeClr>
                </a:solidFill>
              </a:rPr>
              <a:t>μοσχοβολισμένη</a:t>
            </a:r>
            <a:r>
              <a:rPr lang="el-GR" sz="2300" dirty="0">
                <a:solidFill>
                  <a:schemeClr val="tx2">
                    <a:lumMod val="10000"/>
                  </a:schemeClr>
                </a:solidFill>
              </a:rPr>
              <a:t>,</a:t>
            </a:r>
            <a:br>
              <a:rPr lang="el-GR" sz="2300" dirty="0">
                <a:solidFill>
                  <a:schemeClr val="tx2">
                    <a:lumMod val="10000"/>
                  </a:schemeClr>
                </a:solidFill>
              </a:rPr>
            </a:br>
            <a:r>
              <a:rPr lang="el-GR" sz="2300" dirty="0">
                <a:solidFill>
                  <a:schemeClr val="tx2">
                    <a:lumMod val="10000"/>
                  </a:schemeClr>
                </a:solidFill>
              </a:rPr>
              <a:t>και παίρνουνε το μόσχο της, </a:t>
            </a:r>
            <a:r>
              <a:rPr lang="el-GR" sz="2300" b="1" dirty="0"/>
              <a:t>κι αφήνουν τη δροσιά τους</a:t>
            </a:r>
            <a:r>
              <a:rPr lang="el-GR" sz="2300" b="1" dirty="0">
                <a:solidFill>
                  <a:schemeClr val="tx2">
                    <a:lumMod val="10000"/>
                  </a:schemeClr>
                </a:solidFill>
              </a:rPr>
              <a:t>,</a:t>
            </a:r>
            <a:br>
              <a:rPr lang="el-GR" sz="2300" b="1" dirty="0">
                <a:solidFill>
                  <a:schemeClr val="tx2">
                    <a:lumMod val="10000"/>
                  </a:schemeClr>
                </a:solidFill>
              </a:rPr>
            </a:br>
            <a:r>
              <a:rPr lang="el-GR" sz="2300" dirty="0">
                <a:solidFill>
                  <a:schemeClr val="tx2">
                    <a:lumMod val="10000"/>
                  </a:schemeClr>
                </a:solidFill>
              </a:rPr>
              <a:t>κι ούλα στον </a:t>
            </a:r>
            <a:r>
              <a:rPr lang="el-GR" sz="2300" b="1" dirty="0">
                <a:solidFill>
                  <a:srgbClr val="FFFF00"/>
                </a:solidFill>
              </a:rPr>
              <a:t>ήλιο</a:t>
            </a:r>
            <a:r>
              <a:rPr lang="el-GR" sz="2300" dirty="0">
                <a:solidFill>
                  <a:schemeClr val="tx2">
                    <a:lumMod val="10000"/>
                  </a:schemeClr>
                </a:solidFill>
              </a:rPr>
              <a:t> δείχνοντας τα πλούτια της πηγής τους,</a:t>
            </a:r>
            <a:br>
              <a:rPr lang="el-GR" sz="2300" dirty="0">
                <a:solidFill>
                  <a:schemeClr val="tx2">
                    <a:lumMod val="10000"/>
                  </a:schemeClr>
                </a:solidFill>
              </a:rPr>
            </a:br>
            <a:r>
              <a:rPr lang="el-GR" sz="2300" dirty="0">
                <a:solidFill>
                  <a:schemeClr val="bg1"/>
                </a:solidFill>
              </a:rPr>
              <a:t>τρέχουν εδώ, τρέχουν εκεί, και κάνουν σαν </a:t>
            </a:r>
            <a:r>
              <a:rPr lang="el-GR" sz="2300" b="1" dirty="0">
                <a:solidFill>
                  <a:srgbClr val="FFFF00"/>
                </a:solidFill>
              </a:rPr>
              <a:t>αηδόνια</a:t>
            </a:r>
            <a:r>
              <a:rPr lang="el-GR" sz="2300" dirty="0">
                <a:solidFill>
                  <a:schemeClr val="bg1"/>
                </a:solidFill>
              </a:rPr>
              <a:t>.</a:t>
            </a:r>
            <a:br>
              <a:rPr lang="el-GR" sz="2300" dirty="0">
                <a:solidFill>
                  <a:schemeClr val="bg1"/>
                </a:solidFill>
              </a:rPr>
            </a:br>
            <a:r>
              <a:rPr lang="el-GR" sz="2300" b="1" dirty="0"/>
              <a:t>Έξ αναβρύζει κι η ζωή σ' γή, σ' ουρανό, σε </a:t>
            </a:r>
            <a:r>
              <a:rPr lang="el-GR" sz="2300" b="1" dirty="0" smtClean="0"/>
              <a:t>κύμα</a:t>
            </a:r>
            <a:r>
              <a:rPr lang="el-GR" sz="2300" dirty="0">
                <a:solidFill>
                  <a:schemeClr val="tx2">
                    <a:lumMod val="10000"/>
                  </a:schemeClr>
                </a:solidFill>
              </a:rPr>
              <a:t>.</a:t>
            </a:r>
            <a:br>
              <a:rPr lang="el-GR" sz="2300" dirty="0">
                <a:solidFill>
                  <a:schemeClr val="tx2">
                    <a:lumMod val="10000"/>
                  </a:schemeClr>
                </a:solidFill>
              </a:rPr>
            </a:br>
            <a:r>
              <a:rPr lang="el-GR" sz="2300" dirty="0">
                <a:solidFill>
                  <a:schemeClr val="tx2">
                    <a:lumMod val="10000"/>
                  </a:schemeClr>
                </a:solidFill>
              </a:rPr>
              <a:t>Αλλά </a:t>
            </a:r>
            <a:r>
              <a:rPr lang="el-GR" sz="2300" dirty="0">
                <a:solidFill>
                  <a:schemeClr val="bg1"/>
                </a:solidFill>
              </a:rPr>
              <a:t>στης λίμνης το νερό, π' ακίνητό 'ναι κι άσπρο,</a:t>
            </a:r>
            <a:br>
              <a:rPr lang="el-GR" sz="2300" dirty="0">
                <a:solidFill>
                  <a:schemeClr val="bg1"/>
                </a:solidFill>
              </a:rPr>
            </a:br>
            <a:r>
              <a:rPr lang="el-GR" sz="2300" dirty="0" err="1">
                <a:solidFill>
                  <a:schemeClr val="tx2">
                    <a:lumMod val="10000"/>
                  </a:schemeClr>
                </a:solidFill>
              </a:rPr>
              <a:t>ακίνητ</a:t>
            </a:r>
            <a:r>
              <a:rPr lang="el-GR" sz="2300" dirty="0">
                <a:solidFill>
                  <a:schemeClr val="tx2">
                    <a:lumMod val="10000"/>
                  </a:schemeClr>
                </a:solidFill>
              </a:rPr>
              <a:t>' όπου κι αν ιδείς, και </a:t>
            </a:r>
            <a:r>
              <a:rPr lang="el-GR" sz="2300" dirty="0" err="1">
                <a:solidFill>
                  <a:schemeClr val="tx2">
                    <a:lumMod val="10000"/>
                  </a:schemeClr>
                </a:solidFill>
              </a:rPr>
              <a:t>κάτασπρ</a:t>
            </a:r>
            <a:r>
              <a:rPr lang="el-GR" sz="2300" dirty="0">
                <a:solidFill>
                  <a:schemeClr val="tx2">
                    <a:lumMod val="10000"/>
                  </a:schemeClr>
                </a:solidFill>
              </a:rPr>
              <a:t>' ως τον πάτο,</a:t>
            </a:r>
            <a:br>
              <a:rPr lang="el-GR" sz="2300" dirty="0">
                <a:solidFill>
                  <a:schemeClr val="tx2">
                    <a:lumMod val="10000"/>
                  </a:schemeClr>
                </a:solidFill>
              </a:rPr>
            </a:br>
            <a:r>
              <a:rPr lang="el-GR" sz="2300" dirty="0">
                <a:solidFill>
                  <a:schemeClr val="tx2">
                    <a:lumMod val="10000"/>
                  </a:schemeClr>
                </a:solidFill>
              </a:rPr>
              <a:t>με μικρόν </a:t>
            </a:r>
            <a:r>
              <a:rPr lang="el-GR" sz="2300" dirty="0" err="1">
                <a:solidFill>
                  <a:schemeClr val="tx2">
                    <a:lumMod val="10000"/>
                  </a:schemeClr>
                </a:solidFill>
              </a:rPr>
              <a:t>ίσκιον</a:t>
            </a:r>
            <a:r>
              <a:rPr lang="el-GR" sz="2300" dirty="0">
                <a:solidFill>
                  <a:schemeClr val="tx2">
                    <a:lumMod val="10000"/>
                  </a:schemeClr>
                </a:solidFill>
              </a:rPr>
              <a:t> </a:t>
            </a:r>
            <a:r>
              <a:rPr lang="el-GR" sz="2300" dirty="0" err="1">
                <a:solidFill>
                  <a:schemeClr val="tx2">
                    <a:lumMod val="10000"/>
                  </a:schemeClr>
                </a:solidFill>
              </a:rPr>
              <a:t>άγνωρον</a:t>
            </a:r>
            <a:r>
              <a:rPr lang="el-GR" sz="2300" dirty="0">
                <a:solidFill>
                  <a:schemeClr val="tx2">
                    <a:lumMod val="10000"/>
                  </a:schemeClr>
                </a:solidFill>
              </a:rPr>
              <a:t> </a:t>
            </a:r>
            <a:r>
              <a:rPr lang="el-GR" sz="2300" dirty="0" err="1">
                <a:solidFill>
                  <a:schemeClr val="tx2">
                    <a:lumMod val="10000"/>
                  </a:schemeClr>
                </a:solidFill>
              </a:rPr>
              <a:t>έπαιξ</a:t>
            </a:r>
            <a:r>
              <a:rPr lang="el-GR" sz="2300" dirty="0">
                <a:solidFill>
                  <a:schemeClr val="tx2">
                    <a:lumMod val="10000"/>
                  </a:schemeClr>
                </a:solidFill>
              </a:rPr>
              <a:t>’ η </a:t>
            </a:r>
            <a:r>
              <a:rPr lang="el-GR" sz="2300" b="1" dirty="0">
                <a:solidFill>
                  <a:srgbClr val="FFFF00"/>
                </a:solidFill>
              </a:rPr>
              <a:t>πεταλούδα</a:t>
            </a:r>
            <a:r>
              <a:rPr lang="el-GR" sz="2300" dirty="0">
                <a:solidFill>
                  <a:schemeClr val="tx2">
                    <a:lumMod val="10000"/>
                  </a:schemeClr>
                </a:solidFill>
              </a:rPr>
              <a:t>,</a:t>
            </a:r>
            <a:br>
              <a:rPr lang="el-GR" sz="2300" dirty="0">
                <a:solidFill>
                  <a:schemeClr val="tx2">
                    <a:lumMod val="10000"/>
                  </a:schemeClr>
                </a:solidFill>
              </a:rPr>
            </a:br>
            <a:r>
              <a:rPr lang="el-GR" sz="2300" dirty="0">
                <a:solidFill>
                  <a:schemeClr val="tx2">
                    <a:lumMod val="10000"/>
                  </a:schemeClr>
                </a:solidFill>
              </a:rPr>
              <a:t>ου 'χ' </a:t>
            </a:r>
            <a:r>
              <a:rPr lang="el-GR" sz="2300" dirty="0" err="1">
                <a:solidFill>
                  <a:schemeClr val="tx2">
                    <a:lumMod val="10000"/>
                  </a:schemeClr>
                </a:solidFill>
              </a:rPr>
              <a:t>ευωδίσει</a:t>
            </a:r>
            <a:r>
              <a:rPr lang="el-GR" sz="2300" dirty="0">
                <a:solidFill>
                  <a:schemeClr val="tx2">
                    <a:lumMod val="10000"/>
                  </a:schemeClr>
                </a:solidFill>
              </a:rPr>
              <a:t> </a:t>
            </a:r>
            <a:r>
              <a:rPr lang="el-GR" sz="2300" dirty="0" err="1">
                <a:solidFill>
                  <a:schemeClr val="tx2">
                    <a:lumMod val="10000"/>
                  </a:schemeClr>
                </a:solidFill>
              </a:rPr>
              <a:t>τσ</a:t>
            </a:r>
            <a:r>
              <a:rPr lang="el-GR" sz="2300" dirty="0">
                <a:solidFill>
                  <a:schemeClr val="tx2">
                    <a:lumMod val="10000"/>
                  </a:schemeClr>
                </a:solidFill>
              </a:rPr>
              <a:t>' ύπνους της </a:t>
            </a:r>
            <a:r>
              <a:rPr lang="el-GR" sz="2300" dirty="0" err="1">
                <a:solidFill>
                  <a:schemeClr val="tx2">
                    <a:lumMod val="10000"/>
                  </a:schemeClr>
                </a:solidFill>
              </a:rPr>
              <a:t>μεσα</a:t>
            </a:r>
            <a:r>
              <a:rPr lang="el-GR" sz="2300" dirty="0">
                <a:solidFill>
                  <a:schemeClr val="tx2">
                    <a:lumMod val="10000"/>
                  </a:schemeClr>
                </a:solidFill>
              </a:rPr>
              <a:t> στον άγριο </a:t>
            </a:r>
            <a:r>
              <a:rPr lang="el-GR" sz="2300" b="1" dirty="0">
                <a:solidFill>
                  <a:srgbClr val="FFFF00"/>
                </a:solidFill>
              </a:rPr>
              <a:t>κρίνο</a:t>
            </a:r>
            <a:r>
              <a:rPr lang="el-GR" sz="2300" dirty="0">
                <a:solidFill>
                  <a:schemeClr val="tx2">
                    <a:lumMod val="10000"/>
                  </a:schemeClr>
                </a:solidFill>
              </a:rPr>
              <a:t>.</a:t>
            </a:r>
            <a:br>
              <a:rPr lang="el-GR" sz="2300" dirty="0">
                <a:solidFill>
                  <a:schemeClr val="tx2">
                    <a:lumMod val="10000"/>
                  </a:schemeClr>
                </a:solidFill>
              </a:rPr>
            </a:br>
            <a:r>
              <a:rPr lang="el-GR" sz="2300" dirty="0">
                <a:solidFill>
                  <a:schemeClr val="tx2">
                    <a:lumMod val="10000"/>
                  </a:schemeClr>
                </a:solidFill>
              </a:rPr>
              <a:t>- «</a:t>
            </a:r>
            <a:r>
              <a:rPr lang="el-GR" sz="2300" b="1" dirty="0">
                <a:solidFill>
                  <a:srgbClr val="FFFF00"/>
                </a:solidFill>
              </a:rPr>
              <a:t>Αλαφροΐσκιωτε</a:t>
            </a:r>
            <a:r>
              <a:rPr lang="el-GR" sz="2300" dirty="0">
                <a:solidFill>
                  <a:schemeClr val="tx2">
                    <a:lumMod val="10000"/>
                  </a:schemeClr>
                </a:solidFill>
              </a:rPr>
              <a:t> καλέ, για πες απόψε τι 'δες;».</a:t>
            </a:r>
            <a:br>
              <a:rPr lang="el-GR" sz="2300" dirty="0">
                <a:solidFill>
                  <a:schemeClr val="tx2">
                    <a:lumMod val="10000"/>
                  </a:schemeClr>
                </a:solidFill>
              </a:rPr>
            </a:br>
            <a:r>
              <a:rPr lang="el-GR" sz="2300" dirty="0">
                <a:solidFill>
                  <a:schemeClr val="tx2">
                    <a:lumMod val="10000"/>
                  </a:schemeClr>
                </a:solidFill>
              </a:rPr>
              <a:t>- «</a:t>
            </a:r>
            <a:r>
              <a:rPr lang="el-GR" sz="2300" b="1" dirty="0">
                <a:solidFill>
                  <a:srgbClr val="FFFF00"/>
                </a:solidFill>
              </a:rPr>
              <a:t>Νύχτα γιομάτη θαύματα, νύχτα σπαρμένη μάγια</a:t>
            </a:r>
            <a:r>
              <a:rPr lang="el-GR" sz="2300" dirty="0" smtClean="0">
                <a:solidFill>
                  <a:schemeClr val="tx2">
                    <a:lumMod val="10000"/>
                  </a:schemeClr>
                </a:solidFill>
              </a:rPr>
              <a:t>! […] γύρου σε κάτι ατάραχο που ασπρίζει μες στη λίμνη </a:t>
            </a:r>
          </a:p>
          <a:p>
            <a:pPr algn="ctr"/>
            <a:r>
              <a:rPr lang="el-GR" sz="2300" dirty="0" smtClean="0">
                <a:solidFill>
                  <a:schemeClr val="tx2">
                    <a:lumMod val="10000"/>
                  </a:schemeClr>
                </a:solidFill>
              </a:rPr>
              <a:t>μονάχο ανακατώθηκε το στρογγυλό </a:t>
            </a:r>
            <a:r>
              <a:rPr lang="el-GR" sz="2300" b="1" dirty="0" smtClean="0">
                <a:solidFill>
                  <a:srgbClr val="FFFF00"/>
                </a:solidFill>
              </a:rPr>
              <a:t>φεγγάρι </a:t>
            </a:r>
          </a:p>
          <a:p>
            <a:pPr algn="ctr"/>
            <a:r>
              <a:rPr lang="el-GR" sz="2300" dirty="0">
                <a:solidFill>
                  <a:schemeClr val="tx2">
                    <a:lumMod val="10000"/>
                  </a:schemeClr>
                </a:solidFill>
              </a:rPr>
              <a:t>κ</a:t>
            </a:r>
            <a:r>
              <a:rPr lang="el-GR" sz="2300" dirty="0" smtClean="0">
                <a:solidFill>
                  <a:schemeClr val="tx2">
                    <a:lumMod val="10000"/>
                  </a:schemeClr>
                </a:solidFill>
              </a:rPr>
              <a:t>ι όμορφη βγαίνει η </a:t>
            </a:r>
            <a:r>
              <a:rPr lang="el-GR" sz="2300" b="1" dirty="0" smtClean="0">
                <a:solidFill>
                  <a:srgbClr val="FFFF00"/>
                </a:solidFill>
              </a:rPr>
              <a:t>κορασιά</a:t>
            </a:r>
            <a:r>
              <a:rPr lang="el-GR" sz="2300" dirty="0" smtClean="0">
                <a:solidFill>
                  <a:schemeClr val="tx2">
                    <a:lumMod val="10000"/>
                  </a:schemeClr>
                </a:solidFill>
              </a:rPr>
              <a:t> ντυμένη με το φως του!» </a:t>
            </a:r>
          </a:p>
        </p:txBody>
      </p:sp>
    </p:spTree>
    <p:extLst>
      <p:ext uri="{BB962C8B-B14F-4D97-AF65-F5344CB8AC3E}">
        <p14:creationId xmlns:p14="http://schemas.microsoft.com/office/powerpoint/2010/main" val="19999038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426</TotalTime>
  <Words>1968</Words>
  <Application>Microsoft Office PowerPoint</Application>
  <PresentationFormat>Προβολή στην οθόνη (4:3)</PresentationFormat>
  <Paragraphs>255</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Ροή</vt:lpstr>
      <vt:lpstr>ΤΟ  ΠΟΤΑΜΙ,  Α. ΣΑΜΑΡΑΚΗΣ</vt:lpstr>
      <vt:lpstr>Ταυτότητα Σεναρίου</vt:lpstr>
      <vt:lpstr>Διδακτικό υλικό</vt:lpstr>
      <vt:lpstr>Διδακτική προσέγγιση</vt:lpstr>
      <vt:lpstr>  Στόχοι</vt:lpstr>
      <vt:lpstr>Σύντομη περιγραφή</vt:lpstr>
      <vt:lpstr>Εισαγωγικό κείμενο Φ.Ε.</vt:lpstr>
      <vt:lpstr>Η ταινία</vt:lpstr>
      <vt:lpstr>«Ελεύθεροι Πολιορκημένοι» Δ. Σολωμός</vt:lpstr>
      <vt:lpstr>Τα παράλληλα κείμενα</vt:lpstr>
      <vt:lpstr>Η Μυστική Παπαρούνα, Σ. Μυριβήλης</vt:lpstr>
      <vt:lpstr>Τα παράλληλα κείμενα</vt:lpstr>
      <vt:lpstr>Ελένη, Γ. Σεφέρης </vt:lpstr>
      <vt:lpstr>Τα παράλληλα κείμενα</vt:lpstr>
      <vt:lpstr>Άξιον εστί: Άσμα   η‘. Ο. Ελύτης</vt:lpstr>
      <vt:lpstr>Τα παράλληλα κείμενα</vt:lpstr>
      <vt:lpstr> Τα εναλλακτικά φινάλε</vt:lpstr>
      <vt:lpstr>Δημιουργίες μαθητών</vt:lpstr>
      <vt:lpstr>Δημιουργίες μαθητών</vt:lpstr>
      <vt:lpstr>Δημιουργίες μαθητών</vt:lpstr>
      <vt:lpstr>Παρουσίαση του PowerPoint</vt:lpstr>
      <vt:lpstr>Το γαϊτανάκι των κειμένων : δραστηριότητες επέκτασης </vt:lpstr>
      <vt:lpstr>     Σας ευχαριστώ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ΠΟΤΑΜΙ, Α. ΣΑΜΑΡΑΚΗΣ</dc:title>
  <dc:creator>User</dc:creator>
  <cp:lastModifiedBy>User</cp:lastModifiedBy>
  <cp:revision>50</cp:revision>
  <dcterms:created xsi:type="dcterms:W3CDTF">2015-11-30T21:36:00Z</dcterms:created>
  <dcterms:modified xsi:type="dcterms:W3CDTF">2015-12-07T20:49:41Z</dcterms:modified>
</cp:coreProperties>
</file>