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317" r:id="rId10"/>
    <p:sldId id="318" r:id="rId11"/>
    <p:sldId id="265" r:id="rId12"/>
    <p:sldId id="275" r:id="rId13"/>
    <p:sldId id="289" r:id="rId14"/>
    <p:sldId id="290" r:id="rId15"/>
    <p:sldId id="276" r:id="rId16"/>
    <p:sldId id="277" r:id="rId17"/>
    <p:sldId id="278" r:id="rId18"/>
    <p:sldId id="281" r:id="rId19"/>
    <p:sldId id="291" r:id="rId20"/>
    <p:sldId id="284" r:id="rId21"/>
    <p:sldId id="285" r:id="rId22"/>
    <p:sldId id="287" r:id="rId23"/>
    <p:sldId id="282" r:id="rId24"/>
    <p:sldId id="283" r:id="rId25"/>
    <p:sldId id="279" r:id="rId26"/>
    <p:sldId id="288" r:id="rId27"/>
    <p:sldId id="280" r:id="rId28"/>
    <p:sldId id="304" r:id="rId29"/>
    <p:sldId id="305" r:id="rId30"/>
    <p:sldId id="306" r:id="rId31"/>
    <p:sldId id="307" r:id="rId32"/>
    <p:sldId id="308" r:id="rId33"/>
    <p:sldId id="309" r:id="rId34"/>
    <p:sldId id="292" r:id="rId35"/>
    <p:sldId id="293" r:id="rId36"/>
    <p:sldId id="294" r:id="rId37"/>
    <p:sldId id="298" r:id="rId38"/>
    <p:sldId id="299" r:id="rId39"/>
    <p:sldId id="296" r:id="rId40"/>
    <p:sldId id="311" r:id="rId41"/>
    <p:sldId id="312" r:id="rId42"/>
    <p:sldId id="313" r:id="rId43"/>
    <p:sldId id="300" r:id="rId44"/>
    <p:sldId id="301" r:id="rId45"/>
    <p:sldId id="302" r:id="rId46"/>
    <p:sldId id="303" r:id="rId47"/>
    <p:sldId id="266" r:id="rId48"/>
    <p:sldId id="270" r:id="rId49"/>
    <p:sldId id="316" r:id="rId50"/>
    <p:sldId id="269" r:id="rId51"/>
    <p:sldId id="321" r:id="rId52"/>
    <p:sldId id="322" r:id="rId53"/>
    <p:sldId id="319" r:id="rId54"/>
    <p:sldId id="323" r:id="rId55"/>
    <p:sldId id="310" r:id="rId56"/>
    <p:sldId id="315" r:id="rId5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κεφαλίδας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cs typeface="+mn-cs"/>
              </a:defRPr>
            </a:lvl1pPr>
          </a:lstStyle>
          <a:p>
            <a:pPr>
              <a:defRPr/>
            </a:pPr>
            <a:endParaRPr/>
          </a:p>
        </p:txBody>
      </p:sp>
      <p:sp>
        <p:nvSpPr>
          <p:cNvPr id="3" name="Θέση ημερομηνίας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cs typeface="+mn-cs"/>
              </a:defRPr>
            </a:lvl1pPr>
          </a:lstStyle>
          <a:p>
            <a:pPr>
              <a:defRPr/>
            </a:pPr>
            <a:fld id="{D1E20414-5D8A-42E5-9D57-546F0FB1ACE0}" type="datetime1">
              <a:rPr/>
              <a:pPr>
                <a:defRPr/>
              </a:pPr>
              <a:t>16/3/2018</a:t>
            </a:fld>
            <a:endParaRPr/>
          </a:p>
        </p:txBody>
      </p:sp>
      <p:sp>
        <p:nvSpPr>
          <p:cNvPr id="64516" name="Θέση εικόνας διαφάνειας 3"/>
          <p:cNvSpPr>
            <a:spLocks noGrp="1" noRot="1" noChangeAspect="1"/>
          </p:cNvSpPr>
          <p:nvPr>
            <p:ph type="sldImg" idx="2"/>
          </p:nvPr>
        </p:nvSpPr>
        <p:spPr bwMode="auto">
          <a:xfrm>
            <a:off x="1143000" y="685800"/>
            <a:ext cx="4572000" cy="3429000"/>
          </a:xfrm>
          <a:prstGeom prst="rect">
            <a:avLst/>
          </a:prstGeom>
          <a:noFill/>
          <a:ln w="12701">
            <a:solidFill>
              <a:srgbClr val="000000"/>
            </a:solidFill>
            <a:miter lim="800000"/>
            <a:headEnd/>
            <a:tailEnd/>
          </a:ln>
        </p:spPr>
      </p:sp>
      <p:sp>
        <p:nvSpPr>
          <p:cNvPr id="5" name="Θέση σημειώσεων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cs typeface="+mn-cs"/>
              </a:defRPr>
            </a:lvl1pPr>
          </a:lstStyle>
          <a:p>
            <a:pPr>
              <a:defRPr/>
            </a:pPr>
            <a:endParaRPr/>
          </a:p>
        </p:txBody>
      </p:sp>
      <p:sp>
        <p:nvSpPr>
          <p:cNvPr id="7" name="Θέση αριθμού διαφάνειας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cs typeface="+mn-cs"/>
              </a:defRPr>
            </a:lvl1pPr>
          </a:lstStyle>
          <a:p>
            <a:pPr>
              <a:defRPr/>
            </a:pPr>
            <a:fld id="{BAF075C4-4887-4F86-8A24-2FECE6EF1743}"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l-GR" sz="1200" kern="1200">
        <a:solidFill>
          <a:srgbClr val="000000"/>
        </a:solidFill>
        <a:latin typeface="Calibri"/>
      </a:defRPr>
    </a:lvl1pPr>
    <a:lvl2pPr marL="457200" lvl="1" algn="l" rtl="0" eaLnBrk="0" fontAlgn="base" hangingPunct="0">
      <a:spcBef>
        <a:spcPts val="400"/>
      </a:spcBef>
      <a:spcAft>
        <a:spcPct val="0"/>
      </a:spcAft>
      <a:defRPr lang="el-GR" sz="1200" kern="1200">
        <a:solidFill>
          <a:srgbClr val="000000"/>
        </a:solidFill>
        <a:latin typeface="Calibri"/>
      </a:defRPr>
    </a:lvl2pPr>
    <a:lvl3pPr marL="914400" lvl="2" algn="l" rtl="0" eaLnBrk="0" fontAlgn="base" hangingPunct="0">
      <a:spcBef>
        <a:spcPts val="400"/>
      </a:spcBef>
      <a:spcAft>
        <a:spcPct val="0"/>
      </a:spcAft>
      <a:defRPr lang="el-GR" sz="1200" kern="1200">
        <a:solidFill>
          <a:srgbClr val="000000"/>
        </a:solidFill>
        <a:latin typeface="Calibri"/>
      </a:defRPr>
    </a:lvl3pPr>
    <a:lvl4pPr marL="1371600" lvl="3" algn="l" rtl="0" eaLnBrk="0" fontAlgn="base" hangingPunct="0">
      <a:spcBef>
        <a:spcPts val="400"/>
      </a:spcBef>
      <a:spcAft>
        <a:spcPct val="0"/>
      </a:spcAft>
      <a:defRPr lang="el-GR" sz="1200" kern="1200">
        <a:solidFill>
          <a:srgbClr val="000000"/>
        </a:solidFill>
        <a:latin typeface="Calibri"/>
      </a:defRPr>
    </a:lvl4pPr>
    <a:lvl5pPr marL="1828800" lvl="4" algn="l" rtl="0" eaLnBrk="0" fontAlgn="base" hangingPunct="0">
      <a:spcBef>
        <a:spcPts val="400"/>
      </a:spcBef>
      <a:spcAft>
        <a:spcPct val="0"/>
      </a:spcAft>
      <a:defRPr lang="el-GR"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a:ln/>
        </p:spPr>
      </p:sp>
      <p:sp>
        <p:nvSpPr>
          <p:cNvPr id="65539"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65540"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283BE1-EE22-478B-BF45-CD88860DCFF7}" type="slidenum">
              <a:rPr lang="el-GR" altLang="el-GR" sz="1200">
                <a:solidFill>
                  <a:srgbClr val="000000"/>
                </a:solidFill>
              </a:rPr>
              <a:pPr algn="r"/>
              <a:t>1</a:t>
            </a:fld>
            <a:endParaRPr lang="el-GR" alt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a:ln/>
        </p:spPr>
      </p:sp>
      <p:sp>
        <p:nvSpPr>
          <p:cNvPr id="74755"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2116FCD3-F78D-4364-90C3-EC7D0BF58EDA}" type="slidenum">
              <a:rPr smtClean="0"/>
              <a:pPr>
                <a:defRPr/>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a:ln/>
        </p:spPr>
      </p:sp>
      <p:sp>
        <p:nvSpPr>
          <p:cNvPr id="75779"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75780"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604C94-CBE9-4507-BFEF-163225BBAE99}" type="slidenum">
              <a:rPr lang="el-GR" altLang="el-GR" sz="1200">
                <a:solidFill>
                  <a:srgbClr val="000000"/>
                </a:solidFill>
              </a:rPr>
              <a:pPr algn="r"/>
              <a:t>11</a:t>
            </a:fld>
            <a:endParaRPr lang="el-GR" altLang="el-G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p:cNvSpPr>
            <a:spLocks noGrp="1" noRot="1" noChangeAspect="1" noTextEdit="1"/>
          </p:cNvSpPr>
          <p:nvPr>
            <p:ph type="sldImg"/>
          </p:nvPr>
        </p:nvSpPr>
        <p:spPr>
          <a:ln/>
        </p:spPr>
      </p:sp>
      <p:sp>
        <p:nvSpPr>
          <p:cNvPr id="76803"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5649A282-BE38-4569-989F-D4377DB5D492}" type="slidenum">
              <a:rPr smtClean="0"/>
              <a:pPr>
                <a:defRPr/>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εικόνας διαφάνειας 1"/>
          <p:cNvSpPr>
            <a:spLocks noGrp="1" noRot="1" noChangeAspect="1" noTextEdit="1"/>
          </p:cNvSpPr>
          <p:nvPr>
            <p:ph type="sldImg"/>
          </p:nvPr>
        </p:nvSpPr>
        <p:spPr>
          <a:ln/>
        </p:spPr>
      </p:sp>
      <p:sp>
        <p:nvSpPr>
          <p:cNvPr id="77827"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C25B469B-4B8C-4FF7-80A9-16E77484F255}" type="slidenum">
              <a:rPr smtClean="0"/>
              <a:pPr>
                <a:defRPr/>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a:ln/>
        </p:spPr>
      </p:sp>
      <p:sp>
        <p:nvSpPr>
          <p:cNvPr id="78851"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BFFF62CE-EFA6-42C5-A55B-A0C2019823F4}" type="slidenum">
              <a:rPr smtClean="0"/>
              <a:pPr>
                <a:defRPr/>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p:cNvSpPr>
            <a:spLocks noGrp="1" noRot="1" noChangeAspect="1" noTextEdit="1"/>
          </p:cNvSpPr>
          <p:nvPr>
            <p:ph type="sldImg"/>
          </p:nvPr>
        </p:nvSpPr>
        <p:spPr>
          <a:ln/>
        </p:spPr>
      </p:sp>
      <p:sp>
        <p:nvSpPr>
          <p:cNvPr id="79875"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87A59C51-1022-489F-8C22-7CAE6A9970F2}" type="slidenum">
              <a:rPr smtClean="0"/>
              <a:pPr>
                <a:defRPr/>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Θέση εικόνας διαφάνειας 1"/>
          <p:cNvSpPr>
            <a:spLocks noGrp="1" noRot="1" noChangeAspect="1" noTextEdit="1"/>
          </p:cNvSpPr>
          <p:nvPr>
            <p:ph type="sldImg"/>
          </p:nvPr>
        </p:nvSpPr>
        <p:spPr>
          <a:ln/>
        </p:spPr>
      </p:sp>
      <p:sp>
        <p:nvSpPr>
          <p:cNvPr id="80899"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99FEF9C2-69E7-4FC6-8261-C679C1E67C90}" type="slidenum">
              <a:rPr smtClean="0"/>
              <a:pPr>
                <a:defRPr/>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Θέση εικόνας διαφάνειας 1"/>
          <p:cNvSpPr>
            <a:spLocks noGrp="1" noRot="1" noChangeAspect="1" noTextEdit="1"/>
          </p:cNvSpPr>
          <p:nvPr>
            <p:ph type="sldImg"/>
          </p:nvPr>
        </p:nvSpPr>
        <p:spPr>
          <a:ln/>
        </p:spPr>
      </p:sp>
      <p:sp>
        <p:nvSpPr>
          <p:cNvPr id="81923"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ED453830-0B94-4C2C-A244-DD18437C80E9}" type="slidenum">
              <a:rPr smtClean="0"/>
              <a:pPr>
                <a:defRPr/>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Θέση εικόνας διαφάνειας 1"/>
          <p:cNvSpPr>
            <a:spLocks noGrp="1" noRot="1" noChangeAspect="1" noTextEdit="1"/>
          </p:cNvSpPr>
          <p:nvPr>
            <p:ph type="sldImg"/>
          </p:nvPr>
        </p:nvSpPr>
        <p:spPr>
          <a:ln/>
        </p:spPr>
      </p:sp>
      <p:sp>
        <p:nvSpPr>
          <p:cNvPr id="82947"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D524C937-8F16-4145-833F-D0738E30FE04}" type="slidenum">
              <a:rPr smtClean="0"/>
              <a:pPr>
                <a:defRPr/>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εικόνας διαφάνειας 1"/>
          <p:cNvSpPr>
            <a:spLocks noGrp="1" noRot="1" noChangeAspect="1" noTextEdit="1"/>
          </p:cNvSpPr>
          <p:nvPr>
            <p:ph type="sldImg"/>
          </p:nvPr>
        </p:nvSpPr>
        <p:spPr>
          <a:ln/>
        </p:spPr>
      </p:sp>
      <p:sp>
        <p:nvSpPr>
          <p:cNvPr id="83971"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2ADA9AC3-6002-446B-AE6A-E185D9445A25}" type="slidenum">
              <a:rPr smtClean="0"/>
              <a:pPr>
                <a:defRPr/>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a:ln/>
        </p:spPr>
      </p:sp>
      <p:sp>
        <p:nvSpPr>
          <p:cNvPr id="66563"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66564"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AF7408-71B9-4B79-B2FD-0AD81075DD1C}" type="slidenum">
              <a:rPr lang="el-GR" altLang="el-GR" sz="1200">
                <a:solidFill>
                  <a:srgbClr val="000000"/>
                </a:solidFill>
              </a:rPr>
              <a:pPr algn="r"/>
              <a:t>2</a:t>
            </a:fld>
            <a:endParaRPr lang="el-GR" altLang="el-GR"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a:ln/>
        </p:spPr>
      </p:sp>
      <p:sp>
        <p:nvSpPr>
          <p:cNvPr id="84995"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65EC50B8-C3A6-4EDD-807E-095FAB864D2C}" type="slidenum">
              <a:rPr smtClean="0"/>
              <a:pPr>
                <a:defRPr/>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a:ln/>
        </p:spPr>
      </p:sp>
      <p:sp>
        <p:nvSpPr>
          <p:cNvPr id="86019"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F92FA3C1-10CB-440B-9EB3-66C3AF55574D}" type="slidenum">
              <a:rPr smtClean="0"/>
              <a:pPr>
                <a:defRPr/>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εικόνας διαφάνειας 1"/>
          <p:cNvSpPr>
            <a:spLocks noGrp="1" noRot="1" noChangeAspect="1" noTextEdit="1"/>
          </p:cNvSpPr>
          <p:nvPr>
            <p:ph type="sldImg"/>
          </p:nvPr>
        </p:nvSpPr>
        <p:spPr>
          <a:ln/>
        </p:spPr>
      </p:sp>
      <p:sp>
        <p:nvSpPr>
          <p:cNvPr id="87043"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8127939A-7067-4A86-9DE8-FBAF1843F201}" type="slidenum">
              <a:rPr smtClean="0"/>
              <a:pPr>
                <a:defRPr/>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p:cNvSpPr>
            <a:spLocks noGrp="1" noRot="1" noChangeAspect="1" noTextEdit="1"/>
          </p:cNvSpPr>
          <p:nvPr>
            <p:ph type="sldImg"/>
          </p:nvPr>
        </p:nvSpPr>
        <p:spPr>
          <a:ln/>
        </p:spPr>
      </p:sp>
      <p:sp>
        <p:nvSpPr>
          <p:cNvPr id="88067"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DFD4FF46-B44C-483F-8C95-2D0F89D98F30}" type="slidenum">
              <a:rPr smtClean="0"/>
              <a:pPr>
                <a:defRPr/>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p:cNvSpPr>
            <a:spLocks noGrp="1" noRot="1" noChangeAspect="1" noTextEdit="1"/>
          </p:cNvSpPr>
          <p:nvPr>
            <p:ph type="sldImg"/>
          </p:nvPr>
        </p:nvSpPr>
        <p:spPr>
          <a:ln/>
        </p:spPr>
      </p:sp>
      <p:sp>
        <p:nvSpPr>
          <p:cNvPr id="89091"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7A441C35-CEE6-4EB8-A3D4-33CA15C97BE5}" type="slidenum">
              <a:rPr smtClean="0"/>
              <a:pPr>
                <a:defRPr/>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εικόνας διαφάνειας 1"/>
          <p:cNvSpPr>
            <a:spLocks noGrp="1" noRot="1" noChangeAspect="1" noTextEdit="1"/>
          </p:cNvSpPr>
          <p:nvPr>
            <p:ph type="sldImg"/>
          </p:nvPr>
        </p:nvSpPr>
        <p:spPr>
          <a:ln/>
        </p:spPr>
      </p:sp>
      <p:sp>
        <p:nvSpPr>
          <p:cNvPr id="90115"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ACBB536B-FF6B-4EBB-A20D-A710147F9334}" type="slidenum">
              <a:rPr smtClean="0"/>
              <a:pPr>
                <a:defRPr/>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a:ln/>
        </p:spPr>
      </p:sp>
      <p:sp>
        <p:nvSpPr>
          <p:cNvPr id="91139"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0BC15E41-45E1-4B10-A82D-6F1AA17FCF31}" type="slidenum">
              <a:rPr smtClean="0"/>
              <a:pPr>
                <a:defRPr/>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εικόνας διαφάνειας 1"/>
          <p:cNvSpPr>
            <a:spLocks noGrp="1" noRot="1" noChangeAspect="1" noTextEdit="1"/>
          </p:cNvSpPr>
          <p:nvPr>
            <p:ph type="sldImg"/>
          </p:nvPr>
        </p:nvSpPr>
        <p:spPr>
          <a:ln/>
        </p:spPr>
      </p:sp>
      <p:sp>
        <p:nvSpPr>
          <p:cNvPr id="92163"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25B8BFD4-2065-4693-AFC4-76F563EF938E}" type="slidenum">
              <a:rPr smtClean="0"/>
              <a:pPr>
                <a:defRPr/>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εικόνας διαφάνειας 1"/>
          <p:cNvSpPr>
            <a:spLocks noGrp="1" noRot="1" noChangeAspect="1" noTextEdit="1"/>
          </p:cNvSpPr>
          <p:nvPr>
            <p:ph type="sldImg"/>
          </p:nvPr>
        </p:nvSpPr>
        <p:spPr>
          <a:ln/>
        </p:spPr>
      </p:sp>
      <p:sp>
        <p:nvSpPr>
          <p:cNvPr id="93187"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1AA4C02B-8477-4905-88D3-FA368D5B4887}" type="slidenum">
              <a:rPr smtClean="0"/>
              <a:pPr>
                <a:defRPr/>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εικόνας διαφάνειας 1"/>
          <p:cNvSpPr>
            <a:spLocks noGrp="1" noRot="1" noChangeAspect="1" noTextEdit="1"/>
          </p:cNvSpPr>
          <p:nvPr>
            <p:ph type="sldImg"/>
          </p:nvPr>
        </p:nvSpPr>
        <p:spPr>
          <a:ln/>
        </p:spPr>
      </p:sp>
      <p:sp>
        <p:nvSpPr>
          <p:cNvPr id="94211"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DC47A01D-0F47-4E56-B7E2-18D863E95EED}" type="slidenum">
              <a:rPr smtClean="0"/>
              <a:pPr>
                <a:defRPr/>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p:cNvSpPr>
            <a:spLocks noGrp="1" noRot="1" noChangeAspect="1" noTextEdit="1"/>
          </p:cNvSpPr>
          <p:nvPr>
            <p:ph type="sldImg"/>
          </p:nvPr>
        </p:nvSpPr>
        <p:spPr>
          <a:ln/>
        </p:spPr>
      </p:sp>
      <p:sp>
        <p:nvSpPr>
          <p:cNvPr id="67587"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67588"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F34F84-18E3-40A3-879A-EA0B0AA89A18}" type="slidenum">
              <a:rPr lang="el-GR" altLang="el-GR" sz="1200">
                <a:solidFill>
                  <a:srgbClr val="000000"/>
                </a:solidFill>
              </a:rPr>
              <a:pPr algn="r"/>
              <a:t>3</a:t>
            </a:fld>
            <a:endParaRPr lang="el-GR" altLang="el-GR"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εικόνας διαφάνειας 1"/>
          <p:cNvSpPr>
            <a:spLocks noGrp="1" noRot="1" noChangeAspect="1" noTextEdit="1"/>
          </p:cNvSpPr>
          <p:nvPr>
            <p:ph type="sldImg"/>
          </p:nvPr>
        </p:nvSpPr>
        <p:spPr>
          <a:ln/>
        </p:spPr>
      </p:sp>
      <p:sp>
        <p:nvSpPr>
          <p:cNvPr id="95235"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9AB929E4-0690-4FE0-B35D-ED831F635BF3}" type="slidenum">
              <a:rPr smtClean="0"/>
              <a:pPr>
                <a:defRPr/>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Θέση εικόνας διαφάνειας 1"/>
          <p:cNvSpPr>
            <a:spLocks noGrp="1" noRot="1" noChangeAspect="1" noTextEdit="1"/>
          </p:cNvSpPr>
          <p:nvPr>
            <p:ph type="sldImg"/>
          </p:nvPr>
        </p:nvSpPr>
        <p:spPr>
          <a:ln/>
        </p:spPr>
      </p:sp>
      <p:sp>
        <p:nvSpPr>
          <p:cNvPr id="96259"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D56AA2EE-FE8F-4121-A2E9-7ACAD6B6C5D3}" type="slidenum">
              <a:rPr smtClean="0"/>
              <a:pPr>
                <a:defRPr/>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Θέση εικόνας διαφάνειας 1"/>
          <p:cNvSpPr>
            <a:spLocks noGrp="1" noRot="1" noChangeAspect="1" noTextEdit="1"/>
          </p:cNvSpPr>
          <p:nvPr>
            <p:ph type="sldImg"/>
          </p:nvPr>
        </p:nvSpPr>
        <p:spPr>
          <a:ln/>
        </p:spPr>
      </p:sp>
      <p:sp>
        <p:nvSpPr>
          <p:cNvPr id="97283"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0F2790D8-5001-404A-9C93-3F483ABC0E13}" type="slidenum">
              <a:rPr smtClean="0"/>
              <a:pPr>
                <a:defRPr/>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Θέση εικόνας διαφάνειας 1"/>
          <p:cNvSpPr>
            <a:spLocks noGrp="1" noRot="1" noChangeAspect="1" noTextEdit="1"/>
          </p:cNvSpPr>
          <p:nvPr>
            <p:ph type="sldImg"/>
          </p:nvPr>
        </p:nvSpPr>
        <p:spPr>
          <a:ln/>
        </p:spPr>
      </p:sp>
      <p:sp>
        <p:nvSpPr>
          <p:cNvPr id="98307"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2356D2BF-6EE5-4889-9CE1-C5AA407E1EE7}" type="slidenum">
              <a:rPr smtClean="0"/>
              <a:pPr>
                <a:defRPr/>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a:ln/>
        </p:spPr>
      </p:sp>
      <p:sp>
        <p:nvSpPr>
          <p:cNvPr id="99331"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56660661-BE8E-4A5F-A4F0-E7DAC8569E7B}" type="slidenum">
              <a:rPr smtClean="0"/>
              <a:pPr>
                <a:defRPr/>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Θέση εικόνας διαφάνειας 1"/>
          <p:cNvSpPr>
            <a:spLocks noGrp="1" noRot="1" noChangeAspect="1" noTextEdit="1"/>
          </p:cNvSpPr>
          <p:nvPr>
            <p:ph type="sldImg"/>
          </p:nvPr>
        </p:nvSpPr>
        <p:spPr>
          <a:ln/>
        </p:spPr>
      </p:sp>
      <p:sp>
        <p:nvSpPr>
          <p:cNvPr id="100355"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79050110-5AAC-4DD4-BD97-347C1C6E9E7B}" type="slidenum">
              <a:rPr smtClean="0"/>
              <a:pPr>
                <a:defRPr/>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a:ln/>
        </p:spPr>
      </p:sp>
      <p:sp>
        <p:nvSpPr>
          <p:cNvPr id="101379"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F8B587ED-1A0F-421B-A42D-0522D030A101}" type="slidenum">
              <a:rPr smtClean="0"/>
              <a:pPr>
                <a:defRPr/>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Θέση εικόνας διαφάνειας 1"/>
          <p:cNvSpPr>
            <a:spLocks noGrp="1" noRot="1" noChangeAspect="1" noTextEdit="1"/>
          </p:cNvSpPr>
          <p:nvPr>
            <p:ph type="sldImg"/>
          </p:nvPr>
        </p:nvSpPr>
        <p:spPr>
          <a:ln/>
        </p:spPr>
      </p:sp>
      <p:sp>
        <p:nvSpPr>
          <p:cNvPr id="102403"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9BE9F9F8-EDBB-4D28-A410-06D22A51909B}" type="slidenum">
              <a:rPr smtClean="0"/>
              <a:pPr>
                <a:defRPr/>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Θέση εικόνας διαφάνειας 1"/>
          <p:cNvSpPr>
            <a:spLocks noGrp="1" noRot="1" noChangeAspect="1" noTextEdit="1"/>
          </p:cNvSpPr>
          <p:nvPr>
            <p:ph type="sldImg"/>
          </p:nvPr>
        </p:nvSpPr>
        <p:spPr>
          <a:ln/>
        </p:spPr>
      </p:sp>
      <p:sp>
        <p:nvSpPr>
          <p:cNvPr id="103427"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1A935CC8-B696-4036-AEE0-398B5C013BF0}" type="slidenum">
              <a:rPr smtClean="0"/>
              <a:pPr>
                <a:defRPr/>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Θέση εικόνας διαφάνειας 1"/>
          <p:cNvSpPr>
            <a:spLocks noGrp="1" noRot="1" noChangeAspect="1" noTextEdit="1"/>
          </p:cNvSpPr>
          <p:nvPr>
            <p:ph type="sldImg"/>
          </p:nvPr>
        </p:nvSpPr>
        <p:spPr>
          <a:ln/>
        </p:spPr>
      </p:sp>
      <p:sp>
        <p:nvSpPr>
          <p:cNvPr id="104451"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C682F27F-2453-4F38-ADAC-9EEF102D598A}" type="slidenum">
              <a:rPr smtClean="0"/>
              <a:pPr>
                <a:defRPr/>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a:ln/>
        </p:spPr>
      </p:sp>
      <p:sp>
        <p:nvSpPr>
          <p:cNvPr id="68611"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68612"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72B748-D4D2-404A-B042-F19DC6AB4E71}" type="slidenum">
              <a:rPr lang="el-GR" altLang="el-GR" sz="1200">
                <a:solidFill>
                  <a:srgbClr val="000000"/>
                </a:solidFill>
              </a:rPr>
              <a:pPr algn="r"/>
              <a:t>4</a:t>
            </a:fld>
            <a:endParaRPr lang="el-GR" altLang="el-GR"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Θέση εικόνας διαφάνειας 1"/>
          <p:cNvSpPr>
            <a:spLocks noGrp="1" noRot="1" noChangeAspect="1" noTextEdit="1"/>
          </p:cNvSpPr>
          <p:nvPr>
            <p:ph type="sldImg"/>
          </p:nvPr>
        </p:nvSpPr>
        <p:spPr>
          <a:ln/>
        </p:spPr>
      </p:sp>
      <p:sp>
        <p:nvSpPr>
          <p:cNvPr id="105475"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1596E4CD-AC21-431D-81B5-8D21266328C5}" type="slidenum">
              <a:rPr smtClean="0"/>
              <a:pPr>
                <a:defRPr/>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p:cNvSpPr>
            <a:spLocks noGrp="1" noRot="1" noChangeAspect="1" noTextEdit="1"/>
          </p:cNvSpPr>
          <p:nvPr>
            <p:ph type="sldImg"/>
          </p:nvPr>
        </p:nvSpPr>
        <p:spPr>
          <a:ln/>
        </p:spPr>
      </p:sp>
      <p:sp>
        <p:nvSpPr>
          <p:cNvPr id="106499"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2D159E46-67F5-4F97-BF00-B95697BDD1B0}" type="slidenum">
              <a:rPr smtClean="0"/>
              <a:pPr>
                <a:defRPr/>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a:ln/>
        </p:spPr>
      </p:sp>
      <p:sp>
        <p:nvSpPr>
          <p:cNvPr id="107523"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423298B0-DBBF-4987-B412-8F7F2F1AC922}" type="slidenum">
              <a:rPr smtClean="0"/>
              <a:pPr>
                <a:defRPr/>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5F9B171C-2EC3-4AD1-A61C-8227343D27F9}" type="slidenum">
              <a:rPr smtClean="0"/>
              <a:pPr>
                <a:defRPr/>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Θέση εικόνας διαφάνειας 1"/>
          <p:cNvSpPr>
            <a:spLocks noGrp="1" noRot="1" noChangeAspect="1" noTextEdit="1"/>
          </p:cNvSpPr>
          <p:nvPr>
            <p:ph type="sldImg"/>
          </p:nvPr>
        </p:nvSpPr>
        <p:spPr>
          <a:ln/>
        </p:spPr>
      </p:sp>
      <p:sp>
        <p:nvSpPr>
          <p:cNvPr id="109571"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CF6E1D76-632D-459D-A482-59555CC83B1A}" type="slidenum">
              <a:rPr smtClean="0"/>
              <a:pPr>
                <a:defRPr/>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Θέση εικόνας διαφάνειας 1"/>
          <p:cNvSpPr>
            <a:spLocks noGrp="1" noRot="1" noChangeAspect="1" noTextEdit="1"/>
          </p:cNvSpPr>
          <p:nvPr>
            <p:ph type="sldImg"/>
          </p:nvPr>
        </p:nvSpPr>
        <p:spPr>
          <a:ln/>
        </p:spPr>
      </p:sp>
      <p:sp>
        <p:nvSpPr>
          <p:cNvPr id="110595"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71FBFA25-4AA4-49E2-A590-72F80F030C77}" type="slidenum">
              <a:rPr smtClean="0"/>
              <a:pPr>
                <a:defRPr/>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Θέση εικόνας διαφάνειας 1"/>
          <p:cNvSpPr>
            <a:spLocks noGrp="1" noRot="1" noChangeAspect="1" noTextEdit="1"/>
          </p:cNvSpPr>
          <p:nvPr>
            <p:ph type="sldImg"/>
          </p:nvPr>
        </p:nvSpPr>
        <p:spPr>
          <a:ln/>
        </p:spPr>
      </p:sp>
      <p:sp>
        <p:nvSpPr>
          <p:cNvPr id="111619"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FB154DC9-8967-4B4F-9C8E-2211ABB6024E}" type="slidenum">
              <a:rPr smtClean="0"/>
              <a:pPr>
                <a:defRPr/>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Θέση εικόνας διαφάνειας 1"/>
          <p:cNvSpPr>
            <a:spLocks noGrp="1" noRot="1" noChangeAspect="1" noTextEdit="1"/>
          </p:cNvSpPr>
          <p:nvPr>
            <p:ph type="sldImg"/>
          </p:nvPr>
        </p:nvSpPr>
        <p:spPr>
          <a:ln/>
        </p:spPr>
      </p:sp>
      <p:sp>
        <p:nvSpPr>
          <p:cNvPr id="112643"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112644"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9339939-42CF-459A-BA1A-F4424C94DD2D}" type="slidenum">
              <a:rPr lang="el-GR" altLang="el-GR" sz="1200">
                <a:solidFill>
                  <a:srgbClr val="000000"/>
                </a:solidFill>
              </a:rPr>
              <a:pPr algn="r"/>
              <a:t>47</a:t>
            </a:fld>
            <a:endParaRPr lang="el-GR" altLang="el-GR"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Θέση εικόνας διαφάνειας 1"/>
          <p:cNvSpPr>
            <a:spLocks noGrp="1" noRot="1" noChangeAspect="1" noTextEdit="1"/>
          </p:cNvSpPr>
          <p:nvPr>
            <p:ph type="sldImg"/>
          </p:nvPr>
        </p:nvSpPr>
        <p:spPr>
          <a:ln/>
        </p:spPr>
      </p:sp>
      <p:sp>
        <p:nvSpPr>
          <p:cNvPr id="113667"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8E1F7008-57C8-4E02-ACFA-5DDBD6002A33}" type="slidenum">
              <a:rPr smtClean="0"/>
              <a:pPr>
                <a:defRPr/>
              </a:p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Θέση εικόνας διαφάνειας 1"/>
          <p:cNvSpPr>
            <a:spLocks noGrp="1" noRot="1" noChangeAspect="1" noTextEdit="1"/>
          </p:cNvSpPr>
          <p:nvPr>
            <p:ph type="sldImg"/>
          </p:nvPr>
        </p:nvSpPr>
        <p:spPr>
          <a:ln/>
        </p:spPr>
      </p:sp>
      <p:sp>
        <p:nvSpPr>
          <p:cNvPr id="114691"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0EE5D4FC-2F87-495D-B292-B68EAD3E6E61}" type="slidenum">
              <a:rPr smtClean="0"/>
              <a:pPr>
                <a:defRPr/>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a:ln/>
        </p:spPr>
      </p:sp>
      <p:sp>
        <p:nvSpPr>
          <p:cNvPr id="69635"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69636"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E57EA7-F4A0-4BC9-B1AD-77F2A898460F}" type="slidenum">
              <a:rPr lang="el-GR" altLang="el-GR" sz="1200">
                <a:solidFill>
                  <a:srgbClr val="000000"/>
                </a:solidFill>
              </a:rPr>
              <a:pPr algn="r"/>
              <a:t>5</a:t>
            </a:fld>
            <a:endParaRPr lang="el-GR" altLang="el-GR"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Θέση εικόνας διαφάνειας 1"/>
          <p:cNvSpPr>
            <a:spLocks noGrp="1" noRot="1" noChangeAspect="1" noTextEdit="1"/>
          </p:cNvSpPr>
          <p:nvPr>
            <p:ph type="sldImg"/>
          </p:nvPr>
        </p:nvSpPr>
        <p:spPr>
          <a:ln/>
        </p:spPr>
      </p:sp>
      <p:sp>
        <p:nvSpPr>
          <p:cNvPr id="115715" name="Θέση σημειώσεων 2"/>
          <p:cNvSpPr txBox="1">
            <a:spLocks noGrp="1"/>
          </p:cNvSpPr>
          <p:nvPr>
            <p:ph type="body" idx="1"/>
          </p:nvPr>
        </p:nvSpPr>
        <p:spPr bwMode="auto">
          <a:noFill/>
        </p:spPr>
        <p:txBody>
          <a:bodyPr numCol="1">
            <a:prstTxWarp prst="textNoShape">
              <a:avLst/>
            </a:prstTxWarp>
          </a:bodyPr>
          <a:lstStyle/>
          <a:p>
            <a:pPr hangingPunct="1"/>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35F54E78-F710-4853-B114-633D6B299720}" type="slidenum">
              <a:rPr smtClean="0"/>
              <a:pPr>
                <a:defRPr/>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Θέση εικόνας διαφάνειας 1"/>
          <p:cNvSpPr>
            <a:spLocks noGrp="1" noRot="1" noChangeAspect="1" noTextEdit="1"/>
          </p:cNvSpPr>
          <p:nvPr>
            <p:ph type="sldImg"/>
          </p:nvPr>
        </p:nvSpPr>
        <p:spPr>
          <a:ln/>
        </p:spPr>
      </p:sp>
      <p:sp>
        <p:nvSpPr>
          <p:cNvPr id="116739" name="Θέση σημειώσεων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4517A862-C541-4093-8C20-7EC17D4A78D8}" type="slidenum">
              <a:rPr smtClean="0"/>
              <a:pPr>
                <a:defRPr/>
              </a:p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Θέση εικόνας διαφάνειας 1"/>
          <p:cNvSpPr>
            <a:spLocks noGrp="1" noRot="1" noChangeAspect="1" noTextEdit="1"/>
          </p:cNvSpPr>
          <p:nvPr>
            <p:ph type="sldImg"/>
          </p:nvPr>
        </p:nvSpPr>
        <p:spPr>
          <a:ln/>
        </p:spPr>
      </p:sp>
      <p:sp>
        <p:nvSpPr>
          <p:cNvPr id="117763" name="Θέση σημειώσεων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DD7FD24F-D792-479F-993F-ED637B4625FD}" type="slidenum">
              <a:rPr smtClean="0"/>
              <a:pPr>
                <a:defRPr/>
              </a:p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Θέση εικόνας διαφάνειας 1"/>
          <p:cNvSpPr>
            <a:spLocks noGrp="1" noRot="1" noChangeAspect="1" noTextEdit="1"/>
          </p:cNvSpPr>
          <p:nvPr>
            <p:ph type="sldImg"/>
          </p:nvPr>
        </p:nvSpPr>
        <p:spPr>
          <a:ln/>
        </p:spPr>
      </p:sp>
      <p:sp>
        <p:nvSpPr>
          <p:cNvPr id="118787" name="Θέση σημειώσεων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06AA928F-E5A7-4A94-867B-1C8FF5F6678B}" type="slidenum">
              <a:rPr smtClean="0"/>
              <a:pPr>
                <a:defRPr/>
              </a:p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Θέση εικόνας διαφάνειας 1"/>
          <p:cNvSpPr>
            <a:spLocks noGrp="1" noRot="1" noChangeAspect="1" noTextEdit="1"/>
          </p:cNvSpPr>
          <p:nvPr>
            <p:ph type="sldImg"/>
          </p:nvPr>
        </p:nvSpPr>
        <p:spPr>
          <a:ln/>
        </p:spPr>
      </p:sp>
      <p:sp>
        <p:nvSpPr>
          <p:cNvPr id="119811" name="Θέση σημειώσεων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29771673-5DEE-489A-990A-32B57D39C6F5}" type="slidenum">
              <a:rPr smtClean="0"/>
              <a:pPr>
                <a:defRPr/>
              </a:p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Θέση εικόνας διαφάνειας 1"/>
          <p:cNvSpPr>
            <a:spLocks noGrp="1" noRot="1" noChangeAspect="1" noTextEdit="1"/>
          </p:cNvSpPr>
          <p:nvPr>
            <p:ph type="sldImg"/>
          </p:nvPr>
        </p:nvSpPr>
        <p:spPr>
          <a:ln/>
        </p:spPr>
      </p:sp>
      <p:sp>
        <p:nvSpPr>
          <p:cNvPr id="120835"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0A932D83-4B60-4896-A318-1EFDCC2F81E9}" type="slidenum">
              <a:rPr smtClean="0"/>
              <a:pPr>
                <a:defRPr/>
              </a:pP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Θέση εικόνας διαφάνειας 1"/>
          <p:cNvSpPr>
            <a:spLocks noGrp="1" noRot="1" noChangeAspect="1" noTextEdit="1"/>
          </p:cNvSpPr>
          <p:nvPr>
            <p:ph type="sldImg"/>
          </p:nvPr>
        </p:nvSpPr>
        <p:spPr>
          <a:ln/>
        </p:spPr>
      </p:sp>
      <p:sp>
        <p:nvSpPr>
          <p:cNvPr id="121859" name="Θέση σημειώσεων 2"/>
          <p:cNvSpPr txBox="1">
            <a:spLocks noGrp="1"/>
          </p:cNvSpPr>
          <p:nvPr>
            <p:ph type="body" idx="1"/>
          </p:nvPr>
        </p:nvSpPr>
        <p:spPr bwMode="auto">
          <a:noFill/>
        </p:spPr>
        <p:txBody>
          <a:bodyPr numCol="1">
            <a:prstTxWarp prst="textNoShape">
              <a:avLst/>
            </a:prstTxWarp>
          </a:bodyPr>
          <a:lstStyle/>
          <a:p>
            <a:endParaRPr altLang="el-G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6EEE5479-3CD4-4C76-8454-0BA39031B784}" type="slidenum">
              <a:rPr smtClean="0"/>
              <a:pPr>
                <a:defRPr/>
              </a:pPr>
              <a:t>56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a:ln/>
        </p:spPr>
      </p:sp>
      <p:sp>
        <p:nvSpPr>
          <p:cNvPr id="70659"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70660"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D0FD37-AA62-4D92-9AD2-189D88A9D3EE}" type="slidenum">
              <a:rPr lang="el-GR" altLang="el-GR" sz="1200">
                <a:solidFill>
                  <a:srgbClr val="000000"/>
                </a:solidFill>
              </a:rPr>
              <a:pPr algn="r"/>
              <a:t>6</a:t>
            </a:fld>
            <a:endParaRPr lang="el-GR" altLang="el-G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a:ln/>
        </p:spPr>
      </p:sp>
      <p:sp>
        <p:nvSpPr>
          <p:cNvPr id="71683"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71684"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2FF4D4-2583-418F-B445-E890A3C9350A}" type="slidenum">
              <a:rPr lang="el-GR" altLang="el-GR" sz="1200">
                <a:solidFill>
                  <a:srgbClr val="000000"/>
                </a:solidFill>
              </a:rPr>
              <a:pPr algn="r"/>
              <a:t>7</a:t>
            </a:fld>
            <a:endParaRPr lang="el-GR" altLang="el-GR"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a:ln/>
        </p:spPr>
      </p:sp>
      <p:sp>
        <p:nvSpPr>
          <p:cNvPr id="72707" name="Θέση σημειώσεων 2"/>
          <p:cNvSpPr txBox="1">
            <a:spLocks noGrp="1"/>
          </p:cNvSpPr>
          <p:nvPr>
            <p:ph type="body" sz="quarter" idx="1"/>
          </p:nvPr>
        </p:nvSpPr>
        <p:spPr bwMode="auto">
          <a:noFill/>
        </p:spPr>
        <p:txBody>
          <a:bodyPr numCol="1">
            <a:prstTxWarp prst="textNoShape">
              <a:avLst/>
            </a:prstTxWarp>
          </a:bodyPr>
          <a:lstStyle/>
          <a:p>
            <a:pPr eaLnBrk="1" hangingPunct="1"/>
            <a:endParaRPr altLang="el-GR" smtClean="0">
              <a:latin typeface="Calibri" pitchFamily="34" charset="0"/>
            </a:endParaRPr>
          </a:p>
        </p:txBody>
      </p:sp>
      <p:sp>
        <p:nvSpPr>
          <p:cNvPr id="72708" name="Θέση αριθμού διαφάνειας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9E50078-3139-4859-8D35-06FA2D2CC317}" type="slidenum">
              <a:rPr lang="el-GR" altLang="el-GR" sz="1200">
                <a:solidFill>
                  <a:srgbClr val="000000"/>
                </a:solidFill>
              </a:rPr>
              <a:pPr algn="r"/>
              <a:t>8</a:t>
            </a:fld>
            <a:endParaRPr lang="el-GR" altLang="el-G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a:ln/>
        </p:spPr>
      </p:sp>
      <p:sp>
        <p:nvSpPr>
          <p:cNvPr id="73731" name="Θέση σημειώσεων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Θέση αριθμού διαφάνειας 3"/>
          <p:cNvSpPr>
            <a:spLocks noGrp="1"/>
          </p:cNvSpPr>
          <p:nvPr>
            <p:ph type="sldNum" sz="quarter" idx="5"/>
          </p:nvPr>
        </p:nvSpPr>
        <p:spPr/>
        <p:txBody>
          <a:bodyPr/>
          <a:lstStyle/>
          <a:p>
            <a:pPr>
              <a:defRPr/>
            </a:pPr>
            <a:fld id="{E2DEFA87-AAAA-48FA-9B9C-1F0489BA6E32}" type="slidenum">
              <a:rPr smtClean="0"/>
              <a:pPr>
                <a:defRPr/>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9"/>
          <p:cNvSpPr>
            <a:spLocks noChangeArrowheads="1"/>
          </p:cNvSpPr>
          <p:nvPr/>
        </p:nvSpPr>
        <p:spPr bwMode="auto">
          <a:xfrm>
            <a:off x="0" y="5970588"/>
            <a:ext cx="9144000" cy="8874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7" name="Ορθογώνιο 4"/>
          <p:cNvSpPr>
            <a:spLocks noChangeArrowheads="1"/>
          </p:cNvSpPr>
          <p:nvPr/>
        </p:nvSpPr>
        <p:spPr bwMode="auto">
          <a:xfrm>
            <a:off x="-9525" y="6053138"/>
            <a:ext cx="2249488" cy="712787"/>
          </a:xfrm>
          <a:prstGeom prst="rect">
            <a:avLst/>
          </a:prstGeom>
          <a:solidFill>
            <a:srgbClr val="DD8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8" name="Ορθογώνιο 5"/>
          <p:cNvSpPr>
            <a:spLocks noChangeArrowheads="1"/>
          </p:cNvSpPr>
          <p:nvPr/>
        </p:nvSpPr>
        <p:spPr bwMode="auto">
          <a:xfrm>
            <a:off x="2359025" y="6043613"/>
            <a:ext cx="6784975" cy="714375"/>
          </a:xfrm>
          <a:prstGeom prst="rect">
            <a:avLst/>
          </a:prstGeom>
          <a:solidFill>
            <a:srgbClr val="94B6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5" name="Τίτλος 7"/>
          <p:cNvSpPr txBox="1">
            <a:spLocks noGrp="1"/>
          </p:cNvSpPr>
          <p:nvPr>
            <p:ph type="ctrTitle"/>
          </p:nvPr>
        </p:nvSpPr>
        <p:spPr>
          <a:xfrm>
            <a:off x="2362196" y="4038603"/>
            <a:ext cx="6476996" cy="1828800"/>
          </a:xfrm>
        </p:spPr>
        <p:txBody>
          <a:bodyPr anchor="b"/>
          <a:lstStyle>
            <a:lvl1pPr>
              <a:defRPr cap="all"/>
            </a:lvl1pPr>
          </a:lstStyle>
          <a:p>
            <a:pPr lvl="0"/>
            <a:r>
              <a:rPr lang="el-GR" smtClean="0"/>
              <a:t>Kλικ για επεξεργασία του τίτλου</a:t>
            </a:r>
            <a:endParaRPr lang="en-US"/>
          </a:p>
        </p:txBody>
      </p:sp>
      <p:sp>
        <p:nvSpPr>
          <p:cNvPr id="6" name="Υπότιτλος 8"/>
          <p:cNvSpPr txBox="1">
            <a:spLocks noGrp="1"/>
          </p:cNvSpPr>
          <p:nvPr>
            <p:ph type="subTitle" idx="1"/>
          </p:nvPr>
        </p:nvSpPr>
        <p:spPr>
          <a:xfrm>
            <a:off x="2362196" y="6050036"/>
            <a:ext cx="6705596" cy="685800"/>
          </a:xfrm>
        </p:spPr>
        <p:txBody>
          <a:bodyPr anchor="ctr"/>
          <a:lstStyle>
            <a:lvl1pPr marL="0" indent="0">
              <a:buNone/>
              <a:defRPr sz="2600">
                <a:solidFill>
                  <a:srgbClr val="FFFFFF"/>
                </a:solidFill>
              </a:defRPr>
            </a:lvl1pPr>
          </a:lstStyle>
          <a:p>
            <a:pPr lvl="0"/>
            <a:r>
              <a:rPr lang="el-GR" smtClean="0"/>
              <a:t>Κάντε κλικ για να επεξεργαστείτε τον υπότιτλο του υποδείγματος</a:t>
            </a:r>
            <a:endParaRPr lang="en-US"/>
          </a:p>
        </p:txBody>
      </p:sp>
      <p:sp>
        <p:nvSpPr>
          <p:cNvPr id="9" name="Θέση ημερομηνίας 27"/>
          <p:cNvSpPr txBox="1">
            <a:spLocks noGrp="1"/>
          </p:cNvSpPr>
          <p:nvPr>
            <p:ph type="dt" sz="half" idx="10"/>
          </p:nvPr>
        </p:nvSpPr>
        <p:spPr>
          <a:xfrm>
            <a:off x="76200" y="6069013"/>
            <a:ext cx="2057400" cy="685800"/>
          </a:xfrm>
        </p:spPr>
        <p:txBody>
          <a:bodyPr anchorCtr="1"/>
          <a:lstStyle>
            <a:lvl1pPr algn="ctr">
              <a:defRPr sz="2000">
                <a:solidFill>
                  <a:srgbClr val="FFFFFF"/>
                </a:solidFill>
              </a:defRPr>
            </a:lvl1pPr>
          </a:lstStyle>
          <a:p>
            <a:pPr>
              <a:defRPr/>
            </a:pPr>
            <a:fld id="{ED77FCE6-BD0C-4B47-9130-EA9B03F98580}" type="datetime1">
              <a:rPr/>
              <a:pPr>
                <a:defRPr/>
              </a:pPr>
              <a:t>16/3/2018</a:t>
            </a:fld>
            <a:endParaRPr/>
          </a:p>
        </p:txBody>
      </p:sp>
      <p:sp>
        <p:nvSpPr>
          <p:cNvPr id="10" name="Θέση υποσέλιδου 16"/>
          <p:cNvSpPr txBox="1">
            <a:spLocks noGrp="1"/>
          </p:cNvSpPr>
          <p:nvPr>
            <p:ph type="ftr" sz="quarter" idx="11"/>
          </p:nvPr>
        </p:nvSpPr>
        <p:spPr>
          <a:xfrm>
            <a:off x="2085975" y="236538"/>
            <a:ext cx="5867400" cy="365125"/>
          </a:xfrm>
        </p:spPr>
        <p:txBody>
          <a:bodyPr/>
          <a:lstStyle>
            <a:lvl1pPr>
              <a:defRPr/>
            </a:lvl1pPr>
          </a:lstStyle>
          <a:p>
            <a:pPr>
              <a:defRPr/>
            </a:pPr>
            <a:endParaRPr/>
          </a:p>
        </p:txBody>
      </p:sp>
      <p:sp>
        <p:nvSpPr>
          <p:cNvPr id="11" name="Θέση αριθμού διαφάνειας 28"/>
          <p:cNvSpPr txBox="1">
            <a:spLocks noGrp="1"/>
          </p:cNvSpPr>
          <p:nvPr>
            <p:ph type="sldNum" sz="quarter" idx="12"/>
          </p:nvPr>
        </p:nvSpPr>
        <p:spPr>
          <a:xfrm>
            <a:off x="8001000" y="228600"/>
            <a:ext cx="838200" cy="381000"/>
          </a:xfrm>
        </p:spPr>
        <p:txBody>
          <a:bodyPr/>
          <a:lstStyle>
            <a:lvl1pPr>
              <a:defRPr>
                <a:solidFill>
                  <a:srgbClr val="775F55"/>
                </a:solidFill>
              </a:defRPr>
            </a:lvl1pPr>
          </a:lstStyle>
          <a:p>
            <a:pPr>
              <a:defRPr/>
            </a:pPr>
            <a:fld id="{AD6A9A08-8053-42BD-B18E-AD8CD11B603F}" type="slidenum">
              <a:rPr/>
              <a:pPr>
                <a:defRPr/>
              </a:pPr>
              <a:t>‹#›</a:t>
            </a:fld>
            <a:endParaRPr/>
          </a:p>
        </p:txBody>
      </p:sp>
    </p:spTree>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smtClean="0"/>
              <a:t>Kλικ για επεξεργασία του τίτλου</a:t>
            </a:r>
            <a:endParaRPr lang="en-US"/>
          </a:p>
        </p:txBody>
      </p:sp>
      <p:sp>
        <p:nvSpPr>
          <p:cNvPr id="3" name="Θέση κατακόρυφου κειμένου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txBox="1">
            <a:spLocks noGrp="1"/>
          </p:cNvSpPr>
          <p:nvPr>
            <p:ph type="dt" sz="half" idx="10"/>
          </p:nvPr>
        </p:nvSpPr>
        <p:spPr>
          <a:ln/>
        </p:spPr>
        <p:txBody>
          <a:bodyPr/>
          <a:lstStyle>
            <a:lvl1pPr>
              <a:defRPr/>
            </a:lvl1pPr>
          </a:lstStyle>
          <a:p>
            <a:pPr>
              <a:defRPr/>
            </a:pPr>
            <a:fld id="{DCBF7581-932F-473F-B8F0-EFA2B1664D6A}" type="datetime1">
              <a:rPr/>
              <a:pPr>
                <a:defRPr/>
              </a:pPr>
              <a:t>16/3/2018</a:t>
            </a:fld>
            <a:endParaRPr/>
          </a:p>
        </p:txBody>
      </p:sp>
      <p:sp>
        <p:nvSpPr>
          <p:cNvPr id="5" name="Θέση υποσέλιδου 2"/>
          <p:cNvSpPr txBox="1">
            <a:spLocks noGrp="1"/>
          </p:cNvSpPr>
          <p:nvPr>
            <p:ph type="ftr" sz="quarter" idx="11"/>
          </p:nvPr>
        </p:nvSpPr>
        <p:spPr>
          <a:ln/>
        </p:spPr>
        <p:txBody>
          <a:bodyPr/>
          <a:lstStyle>
            <a:lvl1pPr>
              <a:defRPr/>
            </a:lvl1pPr>
          </a:lstStyle>
          <a:p>
            <a:pPr>
              <a:defRPr/>
            </a:pPr>
            <a:endParaRPr/>
          </a:p>
        </p:txBody>
      </p:sp>
      <p:sp>
        <p:nvSpPr>
          <p:cNvPr id="6" name="Θέση αριθμού διαφάνειας 22"/>
          <p:cNvSpPr txBox="1">
            <a:spLocks noGrp="1"/>
          </p:cNvSpPr>
          <p:nvPr>
            <p:ph type="sldNum" sz="quarter" idx="12"/>
          </p:nvPr>
        </p:nvSpPr>
        <p:spPr>
          <a:ln/>
        </p:spPr>
        <p:txBody>
          <a:bodyPr/>
          <a:lstStyle>
            <a:lvl1pPr>
              <a:defRPr/>
            </a:lvl1pPr>
          </a:lstStyle>
          <a:p>
            <a:pPr>
              <a:defRPr/>
            </a:pPr>
            <a:fld id="{5A71C9B4-CEBB-43FF-9182-82F542ADAD34}" type="slidenum">
              <a:rPr/>
              <a:pPr>
                <a:defRPr/>
              </a:pPr>
              <a:t>‹#›</a:t>
            </a:fld>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Ορθογώνιο 9"/>
          <p:cNvSpPr>
            <a:spLocks noChangeArrowheads="1"/>
          </p:cNvSpPr>
          <p:nvPr/>
        </p:nvSpPr>
        <p:spPr bwMode="auto">
          <a:xfrm>
            <a:off x="6096000" y="0"/>
            <a:ext cx="320675"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7" name="Ορθογώνιο 4"/>
          <p:cNvSpPr>
            <a:spLocks noChangeArrowheads="1"/>
          </p:cNvSpPr>
          <p:nvPr/>
        </p:nvSpPr>
        <p:spPr bwMode="auto">
          <a:xfrm>
            <a:off x="6142038" y="609600"/>
            <a:ext cx="228600" cy="6248400"/>
          </a:xfrm>
          <a:prstGeom prst="rect">
            <a:avLst/>
          </a:prstGeom>
          <a:solidFill>
            <a:srgbClr val="94B6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8" name="Ορθογώνιο 5"/>
          <p:cNvSpPr>
            <a:spLocks noChangeArrowheads="1"/>
          </p:cNvSpPr>
          <p:nvPr/>
        </p:nvSpPr>
        <p:spPr bwMode="auto">
          <a:xfrm>
            <a:off x="6142038" y="0"/>
            <a:ext cx="228600" cy="533400"/>
          </a:xfrm>
          <a:prstGeom prst="rect">
            <a:avLst/>
          </a:prstGeom>
          <a:solidFill>
            <a:srgbClr val="DD8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5" name="Κατακόρυφος τίτλος 1"/>
          <p:cNvSpPr txBox="1">
            <a:spLocks noGrp="1"/>
          </p:cNvSpPr>
          <p:nvPr>
            <p:ph type="title" orient="vert"/>
          </p:nvPr>
        </p:nvSpPr>
        <p:spPr>
          <a:xfrm>
            <a:off x="6553203" y="609603"/>
            <a:ext cx="2057400" cy="5516566"/>
          </a:xfrm>
        </p:spPr>
        <p:txBody>
          <a:bodyPr vert="eaVert"/>
          <a:lstStyle>
            <a:lvl1pPr>
              <a:defRPr/>
            </a:lvl1pPr>
          </a:lstStyle>
          <a:p>
            <a:pPr lvl="0"/>
            <a:r>
              <a:rPr lang="el-GR" smtClean="0"/>
              <a:t>Kλικ για επεξεργασία του τίτλου</a:t>
            </a:r>
            <a:endParaRPr lang="en-US"/>
          </a:p>
        </p:txBody>
      </p:sp>
      <p:sp>
        <p:nvSpPr>
          <p:cNvPr id="6" name="Θέση κατακόρυφου κειμένου 2"/>
          <p:cNvSpPr txBox="1">
            <a:spLocks noGrp="1"/>
          </p:cNvSpPr>
          <p:nvPr>
            <p:ph type="body" orient="vert" idx="1"/>
          </p:nvPr>
        </p:nvSpPr>
        <p:spPr>
          <a:xfrm>
            <a:off x="457200" y="609603"/>
            <a:ext cx="5562596" cy="5516566"/>
          </a:xfrm>
        </p:spPr>
        <p:txBody>
          <a:bodyPr vert="eaVert"/>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9" name="Θέση ημερομηνίας 3"/>
          <p:cNvSpPr txBox="1">
            <a:spLocks noGrp="1"/>
          </p:cNvSpPr>
          <p:nvPr>
            <p:ph type="dt" sz="half" idx="10"/>
          </p:nvPr>
        </p:nvSpPr>
        <p:spPr>
          <a:xfrm>
            <a:off x="6553200" y="6248400"/>
            <a:ext cx="2209800" cy="365125"/>
          </a:xfrm>
        </p:spPr>
        <p:txBody>
          <a:bodyPr/>
          <a:lstStyle>
            <a:lvl1pPr>
              <a:defRPr/>
            </a:lvl1pPr>
          </a:lstStyle>
          <a:p>
            <a:pPr>
              <a:defRPr/>
            </a:pPr>
            <a:fld id="{914AC013-0E0F-4932-B10F-FC765C1C7201}" type="datetime1">
              <a:rPr/>
              <a:pPr>
                <a:defRPr/>
              </a:pPr>
              <a:t>16/3/2018</a:t>
            </a:fld>
            <a:endParaRPr/>
          </a:p>
        </p:txBody>
      </p:sp>
      <p:sp>
        <p:nvSpPr>
          <p:cNvPr id="10" name="Θέση υποσέλιδου 4"/>
          <p:cNvSpPr txBox="1">
            <a:spLocks noGrp="1"/>
          </p:cNvSpPr>
          <p:nvPr>
            <p:ph type="ftr" sz="quarter" idx="11"/>
          </p:nvPr>
        </p:nvSpPr>
        <p:spPr>
          <a:xfrm>
            <a:off x="457200" y="6248400"/>
            <a:ext cx="5573713" cy="365125"/>
          </a:xfrm>
        </p:spPr>
        <p:txBody>
          <a:bodyPr/>
          <a:lstStyle>
            <a:lvl1pPr>
              <a:defRPr/>
            </a:lvl1pPr>
          </a:lstStyle>
          <a:p>
            <a:pPr>
              <a:defRPr/>
            </a:pPr>
            <a:endParaRPr/>
          </a:p>
        </p:txBody>
      </p:sp>
      <p:sp>
        <p:nvSpPr>
          <p:cNvPr id="11" name="Θέση αριθμού διαφάνειας 5"/>
          <p:cNvSpPr txBox="1">
            <a:spLocks noGrp="1"/>
          </p:cNvSpPr>
          <p:nvPr>
            <p:ph type="sldNum" sz="quarter" idx="12"/>
          </p:nvPr>
        </p:nvSpPr>
        <p:spPr>
          <a:xfrm rot="5400013">
            <a:off x="5989638" y="144462"/>
            <a:ext cx="533400" cy="244475"/>
          </a:xfrm>
        </p:spPr>
        <p:txBody>
          <a:bodyPr/>
          <a:lstStyle>
            <a:lvl1pPr>
              <a:defRPr/>
            </a:lvl1pPr>
          </a:lstStyle>
          <a:p>
            <a:pPr>
              <a:defRPr/>
            </a:pPr>
            <a:fld id="{58D9D540-A781-4AA6-B3FF-C477EA1183E2}" type="slidenum">
              <a:rPr/>
              <a:pPr>
                <a:def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12648" y="228600"/>
            <a:ext cx="8153403" cy="990596"/>
          </a:xfrm>
        </p:spPr>
        <p:txBody>
          <a:bodyPr/>
          <a:lstStyle>
            <a:lvl1pPr>
              <a:defRPr/>
            </a:lvl1pPr>
          </a:lstStyle>
          <a:p>
            <a:pPr lvl="0"/>
            <a:r>
              <a:rPr lang="el-GR" smtClean="0"/>
              <a:t>Kλικ για επεξεργασία του τίτλου</a:t>
            </a:r>
            <a:endParaRPr lang="en-US"/>
          </a:p>
        </p:txBody>
      </p:sp>
      <p:sp>
        <p:nvSpPr>
          <p:cNvPr id="3" name="Θέση περιεχομένου 7"/>
          <p:cNvSpPr txBox="1">
            <a:spLocks noGrp="1"/>
          </p:cNvSpPr>
          <p:nvPr>
            <p:ph idx="1"/>
          </p:nvPr>
        </p:nvSpPr>
        <p:spPr>
          <a:xfrm>
            <a:off x="612648" y="1600200"/>
            <a:ext cx="8153403" cy="4495803"/>
          </a:xfrm>
        </p:spPr>
        <p:txBody>
          <a:bodyPr/>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txBox="1">
            <a:spLocks noGrp="1"/>
          </p:cNvSpPr>
          <p:nvPr>
            <p:ph type="dt" sz="half" idx="10"/>
          </p:nvPr>
        </p:nvSpPr>
        <p:spPr>
          <a:ln/>
        </p:spPr>
        <p:txBody>
          <a:bodyPr/>
          <a:lstStyle>
            <a:lvl1pPr>
              <a:defRPr/>
            </a:lvl1pPr>
          </a:lstStyle>
          <a:p>
            <a:pPr>
              <a:defRPr/>
            </a:pPr>
            <a:fld id="{5F1C9D49-03BF-490E-A3E5-6E4130C186C0}" type="datetime1">
              <a:rPr/>
              <a:pPr>
                <a:defRPr/>
              </a:pPr>
              <a:t>16/3/2018</a:t>
            </a:fld>
            <a:endParaRPr/>
          </a:p>
        </p:txBody>
      </p:sp>
      <p:sp>
        <p:nvSpPr>
          <p:cNvPr id="5" name="Θέση υποσέλιδου 2"/>
          <p:cNvSpPr txBox="1">
            <a:spLocks noGrp="1"/>
          </p:cNvSpPr>
          <p:nvPr>
            <p:ph type="ftr" sz="quarter" idx="11"/>
          </p:nvPr>
        </p:nvSpPr>
        <p:spPr>
          <a:ln/>
        </p:spPr>
        <p:txBody>
          <a:bodyPr/>
          <a:lstStyle>
            <a:lvl1pPr>
              <a:defRPr/>
            </a:lvl1pPr>
          </a:lstStyle>
          <a:p>
            <a:pPr>
              <a:defRPr/>
            </a:pPr>
            <a:endParaRPr/>
          </a:p>
        </p:txBody>
      </p:sp>
      <p:sp>
        <p:nvSpPr>
          <p:cNvPr id="6" name="Θέση αριθμού διαφάνειας 22"/>
          <p:cNvSpPr txBox="1">
            <a:spLocks noGrp="1"/>
          </p:cNvSpPr>
          <p:nvPr>
            <p:ph type="sldNum" sz="quarter" idx="12"/>
          </p:nvPr>
        </p:nvSpPr>
        <p:spPr>
          <a:ln/>
        </p:spPr>
        <p:txBody>
          <a:bodyPr/>
          <a:lstStyle>
            <a:lvl1pPr>
              <a:defRPr/>
            </a:lvl1pPr>
          </a:lstStyle>
          <a:p>
            <a:pPr>
              <a:defRPr/>
            </a:pPr>
            <a:fld id="{3F1BF067-CDE9-44D2-83A5-93D49017932C}" type="slidenum">
              <a:rPr/>
              <a:pPr>
                <a:defRPr/>
              </a:pPr>
              <a:t>‹#›</a:t>
            </a:fld>
            <a:endParaRPr/>
          </a:p>
        </p:txBody>
      </p:sp>
    </p:spTree>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Ορθογώνιο 9"/>
          <p:cNvSpPr>
            <a:spLocks noChangeArrowheads="1"/>
          </p:cNvSpPr>
          <p:nvPr/>
        </p:nvSpPr>
        <p:spPr bwMode="auto">
          <a:xfrm>
            <a:off x="0" y="1524000"/>
            <a:ext cx="9144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7" name="Ορθογώνιο 4"/>
          <p:cNvSpPr>
            <a:spLocks noChangeArrowheads="1"/>
          </p:cNvSpPr>
          <p:nvPr/>
        </p:nvSpPr>
        <p:spPr bwMode="auto">
          <a:xfrm>
            <a:off x="0" y="1600200"/>
            <a:ext cx="1295400" cy="990600"/>
          </a:xfrm>
          <a:prstGeom prst="rect">
            <a:avLst/>
          </a:prstGeom>
          <a:solidFill>
            <a:srgbClr val="DD8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8" name="Ορθογώνιο 5"/>
          <p:cNvSpPr>
            <a:spLocks noChangeArrowheads="1"/>
          </p:cNvSpPr>
          <p:nvPr/>
        </p:nvSpPr>
        <p:spPr bwMode="auto">
          <a:xfrm>
            <a:off x="1371600" y="1600200"/>
            <a:ext cx="7772400" cy="990600"/>
          </a:xfrm>
          <a:prstGeom prst="rect">
            <a:avLst/>
          </a:prstGeom>
          <a:solidFill>
            <a:srgbClr val="94B6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5" name="Θέση κειμένου 2"/>
          <p:cNvSpPr txBox="1">
            <a:spLocks noGrp="1"/>
          </p:cNvSpPr>
          <p:nvPr>
            <p:ph type="body" idx="1"/>
          </p:nvPr>
        </p:nvSpPr>
        <p:spPr>
          <a:xfrm>
            <a:off x="1371600" y="2743200"/>
            <a:ext cx="7123111" cy="1673223"/>
          </a:xfrm>
        </p:spPr>
        <p:txBody>
          <a:bodyPr/>
          <a:lstStyle>
            <a:lvl1pPr marL="0" indent="0">
              <a:buNone/>
              <a:defRPr sz="2800">
                <a:solidFill>
                  <a:srgbClr val="775F55"/>
                </a:solidFill>
              </a:defRPr>
            </a:lvl1pPr>
          </a:lstStyle>
          <a:p>
            <a:pPr lvl="0"/>
            <a:r>
              <a:rPr lang="el-GR" smtClean="0"/>
              <a:t>Kλικ για επεξεργασία των στυλ του υποδείγματος</a:t>
            </a:r>
          </a:p>
        </p:txBody>
      </p:sp>
      <p:sp>
        <p:nvSpPr>
          <p:cNvPr id="6" name="Τίτλος 1"/>
          <p:cNvSpPr txBox="1">
            <a:spLocks noGrp="1"/>
          </p:cNvSpPr>
          <p:nvPr>
            <p:ph type="title"/>
          </p:nvPr>
        </p:nvSpPr>
        <p:spPr>
          <a:xfrm>
            <a:off x="1371600" y="1600200"/>
            <a:ext cx="7619996" cy="990596"/>
          </a:xfrm>
        </p:spPr>
        <p:txBody>
          <a:bodyPr/>
          <a:lstStyle>
            <a:lvl1pPr>
              <a:defRPr>
                <a:solidFill>
                  <a:srgbClr val="FFFFFF"/>
                </a:solidFill>
              </a:defRPr>
            </a:lvl1pPr>
          </a:lstStyle>
          <a:p>
            <a:pPr lvl="0"/>
            <a:r>
              <a:rPr lang="el-GR" smtClean="0"/>
              <a:t>Kλικ για επεξεργασία του τίτλου</a:t>
            </a:r>
            <a:endParaRPr lang="en-US"/>
          </a:p>
        </p:txBody>
      </p:sp>
      <p:sp>
        <p:nvSpPr>
          <p:cNvPr id="9" name="Θέση ημερομηνίας 11"/>
          <p:cNvSpPr txBox="1">
            <a:spLocks noGrp="1"/>
          </p:cNvSpPr>
          <p:nvPr>
            <p:ph type="dt" sz="half" idx="10"/>
          </p:nvPr>
        </p:nvSpPr>
        <p:spPr/>
        <p:txBody>
          <a:bodyPr/>
          <a:lstStyle>
            <a:lvl1pPr>
              <a:defRPr/>
            </a:lvl1pPr>
          </a:lstStyle>
          <a:p>
            <a:pPr>
              <a:defRPr/>
            </a:pPr>
            <a:fld id="{FAC992A9-BD4F-4A7D-9DDD-EEFB66A1AA0A}" type="datetime1">
              <a:rPr/>
              <a:pPr>
                <a:defRPr/>
              </a:pPr>
              <a:t>16/3/2018</a:t>
            </a:fld>
            <a:endParaRPr/>
          </a:p>
        </p:txBody>
      </p:sp>
      <p:sp>
        <p:nvSpPr>
          <p:cNvPr id="10" name="Θέση αριθμού διαφάνειας 12"/>
          <p:cNvSpPr txBox="1">
            <a:spLocks noGrp="1"/>
          </p:cNvSpPr>
          <p:nvPr>
            <p:ph type="sldNum" sz="quarter" idx="11"/>
          </p:nvPr>
        </p:nvSpPr>
        <p:spPr>
          <a:xfrm>
            <a:off x="0" y="1752600"/>
            <a:ext cx="1295400" cy="701675"/>
          </a:xfrm>
        </p:spPr>
        <p:txBody>
          <a:bodyPr/>
          <a:lstStyle>
            <a:lvl1pPr>
              <a:defRPr sz="2400"/>
            </a:lvl1pPr>
          </a:lstStyle>
          <a:p>
            <a:pPr>
              <a:defRPr/>
            </a:pPr>
            <a:fld id="{FBAFBD5B-B7EC-462F-A132-AD6BD8CA4A71}" type="slidenum">
              <a:rPr/>
              <a:pPr>
                <a:defRPr/>
              </a:pPr>
              <a:t>‹#›</a:t>
            </a:fld>
            <a:endParaRPr/>
          </a:p>
        </p:txBody>
      </p:sp>
      <p:sp>
        <p:nvSpPr>
          <p:cNvPr id="11" name="Θέση υποσέλιδου 13"/>
          <p:cNvSpPr txBox="1">
            <a:spLocks noGrp="1"/>
          </p:cNvSpPr>
          <p:nvPr>
            <p:ph type="ftr" sz="quarter" idx="12"/>
          </p:nvPr>
        </p:nvSpPr>
        <p:spPr/>
        <p:txBody>
          <a:bodyPr/>
          <a:lstStyle>
            <a:lvl1pPr>
              <a:defRPr/>
            </a:lvl1pPr>
          </a:lstStyle>
          <a:p>
            <a:pPr>
              <a:defRPr/>
            </a:pPr>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smtClean="0"/>
              <a:t>Kλικ για επεξεργασία του τίτλου</a:t>
            </a:r>
            <a:endParaRPr lang="en-US"/>
          </a:p>
        </p:txBody>
      </p:sp>
      <p:sp>
        <p:nvSpPr>
          <p:cNvPr id="3" name="Θέση περιεχομένου 8"/>
          <p:cNvSpPr txBox="1">
            <a:spLocks noGrp="1"/>
          </p:cNvSpPr>
          <p:nvPr>
            <p:ph idx="1"/>
          </p:nvPr>
        </p:nvSpPr>
        <p:spPr>
          <a:xfrm>
            <a:off x="609603" y="1589565"/>
            <a:ext cx="3886200" cy="4572000"/>
          </a:xfrm>
        </p:spPr>
        <p:txBody>
          <a:bodyPr/>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10"/>
          <p:cNvSpPr txBox="1">
            <a:spLocks noGrp="1"/>
          </p:cNvSpPr>
          <p:nvPr>
            <p:ph idx="2"/>
          </p:nvPr>
        </p:nvSpPr>
        <p:spPr>
          <a:xfrm>
            <a:off x="4844902" y="1589565"/>
            <a:ext cx="3886200" cy="4572000"/>
          </a:xfrm>
        </p:spPr>
        <p:txBody>
          <a:bodyPr/>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txBox="1">
            <a:spLocks noGrp="1"/>
          </p:cNvSpPr>
          <p:nvPr>
            <p:ph type="dt" sz="half" idx="10"/>
          </p:nvPr>
        </p:nvSpPr>
        <p:spPr>
          <a:ln/>
        </p:spPr>
        <p:txBody>
          <a:bodyPr/>
          <a:lstStyle>
            <a:lvl1pPr>
              <a:defRPr/>
            </a:lvl1pPr>
          </a:lstStyle>
          <a:p>
            <a:pPr>
              <a:defRPr/>
            </a:pPr>
            <a:fld id="{7F405C5D-697B-4037-A335-D0E33F3EF96F}" type="datetime1">
              <a:rPr/>
              <a:pPr>
                <a:defRPr/>
              </a:pPr>
              <a:t>16/3/2018</a:t>
            </a:fld>
            <a:endParaRPr/>
          </a:p>
        </p:txBody>
      </p:sp>
      <p:sp>
        <p:nvSpPr>
          <p:cNvPr id="6" name="Θέση υποσέλιδου 2"/>
          <p:cNvSpPr txBox="1">
            <a:spLocks noGrp="1"/>
          </p:cNvSpPr>
          <p:nvPr>
            <p:ph type="ftr" sz="quarter" idx="11"/>
          </p:nvPr>
        </p:nvSpPr>
        <p:spPr>
          <a:ln/>
        </p:spPr>
        <p:txBody>
          <a:bodyPr/>
          <a:lstStyle>
            <a:lvl1pPr>
              <a:defRPr/>
            </a:lvl1pPr>
          </a:lstStyle>
          <a:p>
            <a:pPr>
              <a:defRPr/>
            </a:pPr>
            <a:endParaRPr/>
          </a:p>
        </p:txBody>
      </p:sp>
      <p:sp>
        <p:nvSpPr>
          <p:cNvPr id="7" name="Θέση αριθμού διαφάνειας 22"/>
          <p:cNvSpPr txBox="1">
            <a:spLocks noGrp="1"/>
          </p:cNvSpPr>
          <p:nvPr>
            <p:ph type="sldNum" sz="quarter" idx="12"/>
          </p:nvPr>
        </p:nvSpPr>
        <p:spPr>
          <a:ln/>
        </p:spPr>
        <p:txBody>
          <a:bodyPr/>
          <a:lstStyle>
            <a:lvl1pPr>
              <a:defRPr/>
            </a:lvl1pPr>
          </a:lstStyle>
          <a:p>
            <a:pPr>
              <a:defRPr/>
            </a:pPr>
            <a:fld id="{56640999-5652-451E-80C7-AE0720666FB4}" type="slidenum">
              <a:rPr/>
              <a:pPr>
                <a:defRPr/>
              </a:pPr>
              <a:t>‹#›</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533396" y="273048"/>
            <a:ext cx="8153403" cy="869951"/>
          </a:xfrm>
        </p:spPr>
        <p:txBody>
          <a:bodyPr/>
          <a:lstStyle>
            <a:lvl1pPr>
              <a:defRPr/>
            </a:lvl1pPr>
          </a:lstStyle>
          <a:p>
            <a:pPr lvl="0"/>
            <a:r>
              <a:rPr lang="el-GR" smtClean="0"/>
              <a:t>Kλικ για επεξεργασία του τίτλου</a:t>
            </a:r>
            <a:endParaRPr lang="en-US"/>
          </a:p>
        </p:txBody>
      </p:sp>
      <p:sp>
        <p:nvSpPr>
          <p:cNvPr id="3" name="Θέση περιεχομένου 10"/>
          <p:cNvSpPr txBox="1">
            <a:spLocks noGrp="1"/>
          </p:cNvSpPr>
          <p:nvPr>
            <p:ph idx="2"/>
          </p:nvPr>
        </p:nvSpPr>
        <p:spPr>
          <a:xfrm>
            <a:off x="609603" y="2438403"/>
            <a:ext cx="3886200" cy="3581403"/>
          </a:xfrm>
        </p:spPr>
        <p:txBody>
          <a:bodyPr/>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12"/>
          <p:cNvSpPr txBox="1">
            <a:spLocks noGrp="1"/>
          </p:cNvSpPr>
          <p:nvPr>
            <p:ph idx="4"/>
          </p:nvPr>
        </p:nvSpPr>
        <p:spPr>
          <a:xfrm>
            <a:off x="4800600" y="2438403"/>
            <a:ext cx="3886200" cy="3581403"/>
          </a:xfrm>
        </p:spPr>
        <p:txBody>
          <a:bodyPr/>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15"/>
          <p:cNvSpPr txBox="1">
            <a:spLocks noGrp="1"/>
          </p:cNvSpPr>
          <p:nvPr>
            <p:ph type="body" idx="1"/>
          </p:nvPr>
        </p:nvSpPr>
        <p:spPr>
          <a:xfrm>
            <a:off x="609603" y="1752603"/>
            <a:ext cx="3886200" cy="640080"/>
          </a:xfrm>
          <a:solidFill>
            <a:srgbClr val="DD8047"/>
          </a:solidFill>
        </p:spPr>
        <p:txBody>
          <a:bodyPr anchor="ctr"/>
          <a:lstStyle>
            <a:lvl1pPr marL="0" indent="0">
              <a:buNone/>
              <a:defRPr sz="2000" b="1">
                <a:solidFill>
                  <a:srgbClr val="FFFFFF"/>
                </a:solidFill>
              </a:defRPr>
            </a:lvl1pPr>
          </a:lstStyle>
          <a:p>
            <a:pPr lvl="0"/>
            <a:r>
              <a:rPr lang="el-GR" smtClean="0"/>
              <a:t>Kλικ για επεξεργασία των στυλ του υποδείγματος</a:t>
            </a:r>
          </a:p>
        </p:txBody>
      </p:sp>
      <p:sp>
        <p:nvSpPr>
          <p:cNvPr id="6" name="Θέση κειμένου 14"/>
          <p:cNvSpPr txBox="1">
            <a:spLocks noGrp="1"/>
          </p:cNvSpPr>
          <p:nvPr>
            <p:ph type="body" idx="3"/>
          </p:nvPr>
        </p:nvSpPr>
        <p:spPr>
          <a:xfrm>
            <a:off x="4800600" y="1752603"/>
            <a:ext cx="3886200" cy="640080"/>
          </a:xfrm>
          <a:solidFill>
            <a:srgbClr val="D8B25C"/>
          </a:solidFill>
        </p:spPr>
        <p:txBody>
          <a:bodyPr anchor="ctr"/>
          <a:lstStyle>
            <a:lvl1pPr marL="0" indent="0">
              <a:buNone/>
              <a:defRPr sz="2000" b="1">
                <a:solidFill>
                  <a:srgbClr val="FFFFFF"/>
                </a:solidFill>
              </a:defRPr>
            </a:lvl1pPr>
          </a:lstStyle>
          <a:p>
            <a:pPr lvl="0"/>
            <a:r>
              <a:rPr lang="el-GR" smtClean="0"/>
              <a:t>Kλικ για επεξεργασία των στυλ του υποδείγματος</a:t>
            </a:r>
          </a:p>
        </p:txBody>
      </p:sp>
      <p:sp>
        <p:nvSpPr>
          <p:cNvPr id="7" name="Θέση ημερομηνίας 13"/>
          <p:cNvSpPr txBox="1">
            <a:spLocks noGrp="1"/>
          </p:cNvSpPr>
          <p:nvPr>
            <p:ph type="dt" sz="half" idx="10"/>
          </p:nvPr>
        </p:nvSpPr>
        <p:spPr>
          <a:ln/>
        </p:spPr>
        <p:txBody>
          <a:bodyPr/>
          <a:lstStyle>
            <a:lvl1pPr>
              <a:defRPr/>
            </a:lvl1pPr>
          </a:lstStyle>
          <a:p>
            <a:pPr>
              <a:defRPr/>
            </a:pPr>
            <a:fld id="{4A012BCC-191C-4CDE-B107-7B9D3F408276}" type="datetime1">
              <a:rPr/>
              <a:pPr>
                <a:defRPr/>
              </a:pPr>
              <a:t>16/3/2018</a:t>
            </a:fld>
            <a:endParaRPr/>
          </a:p>
        </p:txBody>
      </p:sp>
      <p:sp>
        <p:nvSpPr>
          <p:cNvPr id="8" name="Θέση υποσέλιδου 2"/>
          <p:cNvSpPr txBox="1">
            <a:spLocks noGrp="1"/>
          </p:cNvSpPr>
          <p:nvPr>
            <p:ph type="ftr" sz="quarter" idx="11"/>
          </p:nvPr>
        </p:nvSpPr>
        <p:spPr>
          <a:ln/>
        </p:spPr>
        <p:txBody>
          <a:bodyPr/>
          <a:lstStyle>
            <a:lvl1pPr>
              <a:defRPr/>
            </a:lvl1pPr>
          </a:lstStyle>
          <a:p>
            <a:pPr>
              <a:defRPr/>
            </a:pPr>
            <a:endParaRPr/>
          </a:p>
        </p:txBody>
      </p:sp>
      <p:sp>
        <p:nvSpPr>
          <p:cNvPr id="9" name="Θέση αριθμού διαφάνειας 22"/>
          <p:cNvSpPr txBox="1">
            <a:spLocks noGrp="1"/>
          </p:cNvSpPr>
          <p:nvPr>
            <p:ph type="sldNum" sz="quarter" idx="12"/>
          </p:nvPr>
        </p:nvSpPr>
        <p:spPr>
          <a:ln/>
        </p:spPr>
        <p:txBody>
          <a:bodyPr/>
          <a:lstStyle>
            <a:lvl1pPr>
              <a:defRPr/>
            </a:lvl1pPr>
          </a:lstStyle>
          <a:p>
            <a:pPr>
              <a:defRPr/>
            </a:pPr>
            <a:fld id="{213E6F68-5F3E-4042-BB19-846CF7B51F37}" type="slidenum">
              <a:rPr/>
              <a:pPr>
                <a:defRPr/>
              </a:pPr>
              <a:t>‹#›</a:t>
            </a:fld>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smtClean="0"/>
              <a:t>Kλικ για επεξεργασία του τίτλου</a:t>
            </a:r>
            <a:endParaRPr lang="en-US"/>
          </a:p>
        </p:txBody>
      </p:sp>
      <p:sp>
        <p:nvSpPr>
          <p:cNvPr id="3" name="Θέση ημερομηνίας 13"/>
          <p:cNvSpPr txBox="1">
            <a:spLocks noGrp="1"/>
          </p:cNvSpPr>
          <p:nvPr>
            <p:ph type="dt" sz="half" idx="10"/>
          </p:nvPr>
        </p:nvSpPr>
        <p:spPr>
          <a:ln/>
        </p:spPr>
        <p:txBody>
          <a:bodyPr/>
          <a:lstStyle>
            <a:lvl1pPr>
              <a:defRPr/>
            </a:lvl1pPr>
          </a:lstStyle>
          <a:p>
            <a:pPr>
              <a:defRPr/>
            </a:pPr>
            <a:fld id="{7247B0C0-6F25-45B0-B1CD-867881D14EAE}" type="datetime1">
              <a:rPr/>
              <a:pPr>
                <a:defRPr/>
              </a:pPr>
              <a:t>16/3/2018</a:t>
            </a:fld>
            <a:endParaRPr/>
          </a:p>
        </p:txBody>
      </p:sp>
      <p:sp>
        <p:nvSpPr>
          <p:cNvPr id="4" name="Θέση υποσέλιδου 2"/>
          <p:cNvSpPr txBox="1">
            <a:spLocks noGrp="1"/>
          </p:cNvSpPr>
          <p:nvPr>
            <p:ph type="ftr" sz="quarter" idx="11"/>
          </p:nvPr>
        </p:nvSpPr>
        <p:spPr>
          <a:ln/>
        </p:spPr>
        <p:txBody>
          <a:bodyPr/>
          <a:lstStyle>
            <a:lvl1pPr>
              <a:defRPr/>
            </a:lvl1pPr>
          </a:lstStyle>
          <a:p>
            <a:pPr>
              <a:defRPr/>
            </a:pPr>
            <a:endParaRPr/>
          </a:p>
        </p:txBody>
      </p:sp>
      <p:sp>
        <p:nvSpPr>
          <p:cNvPr id="5" name="Θέση αριθμού διαφάνειας 22"/>
          <p:cNvSpPr txBox="1">
            <a:spLocks noGrp="1"/>
          </p:cNvSpPr>
          <p:nvPr>
            <p:ph type="sldNum" sz="quarter" idx="12"/>
          </p:nvPr>
        </p:nvSpPr>
        <p:spPr>
          <a:ln/>
        </p:spPr>
        <p:txBody>
          <a:bodyPr/>
          <a:lstStyle>
            <a:lvl1pPr>
              <a:defRPr/>
            </a:lvl1pPr>
          </a:lstStyle>
          <a:p>
            <a:pPr>
              <a:defRPr/>
            </a:pPr>
            <a:fld id="{032A4E03-3A74-42AA-878A-664D7CCD13F4}" type="slidenum">
              <a:rPr/>
              <a:pPr>
                <a:defRPr/>
              </a:pPr>
              <a:t>‹#›</a:t>
            </a:fld>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txBox="1">
            <a:spLocks noGrp="1"/>
          </p:cNvSpPr>
          <p:nvPr>
            <p:ph type="dt" sz="half" idx="10"/>
          </p:nvPr>
        </p:nvSpPr>
        <p:spPr/>
        <p:txBody>
          <a:bodyPr/>
          <a:lstStyle>
            <a:lvl1pPr>
              <a:defRPr/>
            </a:lvl1pPr>
          </a:lstStyle>
          <a:p>
            <a:pPr>
              <a:defRPr/>
            </a:pPr>
            <a:fld id="{E4BCB9A4-A145-4022-8DD6-3EAB5575603D}" type="datetime1">
              <a:rPr/>
              <a:pPr>
                <a:defRPr/>
              </a:pPr>
              <a:t>16/3/2018</a:t>
            </a:fld>
            <a:endParaRPr/>
          </a:p>
        </p:txBody>
      </p:sp>
      <p:sp>
        <p:nvSpPr>
          <p:cNvPr id="3" name="Θέση υποσέλιδου 2"/>
          <p:cNvSpPr txBox="1">
            <a:spLocks noGrp="1"/>
          </p:cNvSpPr>
          <p:nvPr>
            <p:ph type="ftr" sz="quarter" idx="11"/>
          </p:nvPr>
        </p:nvSpPr>
        <p:spPr/>
        <p:txBody>
          <a:bodyPr/>
          <a:lstStyle>
            <a:lvl1pPr>
              <a:defRPr/>
            </a:lvl1pPr>
          </a:lstStyle>
          <a:p>
            <a:pPr>
              <a:defRPr/>
            </a:pPr>
            <a:endParaRPr/>
          </a:p>
        </p:txBody>
      </p:sp>
      <p:sp>
        <p:nvSpPr>
          <p:cNvPr id="4" name="Θέση αριθμού διαφάνειας 3"/>
          <p:cNvSpPr txBox="1">
            <a:spLocks noGrp="1"/>
          </p:cNvSpPr>
          <p:nvPr>
            <p:ph type="sldNum" sz="quarter" idx="12"/>
          </p:nvPr>
        </p:nvSpPr>
        <p:spPr>
          <a:xfrm>
            <a:off x="0" y="6248400"/>
            <a:ext cx="533400" cy="381000"/>
          </a:xfrm>
        </p:spPr>
        <p:txBody>
          <a:bodyPr/>
          <a:lstStyle>
            <a:lvl1pPr>
              <a:defRPr>
                <a:solidFill>
                  <a:srgbClr val="775F55"/>
                </a:solidFill>
              </a:defRPr>
            </a:lvl1pPr>
          </a:lstStyle>
          <a:p>
            <a:pPr>
              <a:defRPr/>
            </a:pPr>
            <a:fld id="{EAF2C2BD-47F0-4A52-819A-69F6E6F336FF}" type="slidenum">
              <a:rPr/>
              <a:pPr>
                <a:defRPr/>
              </a:pPr>
              <a:t>‹#›</a:t>
            </a:fld>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09603" y="273048"/>
            <a:ext cx="8077196" cy="869951"/>
          </a:xfrm>
        </p:spPr>
        <p:txBody>
          <a:bodyPr/>
          <a:lstStyle>
            <a:lvl1pPr>
              <a:defRPr/>
            </a:lvl1pPr>
          </a:lstStyle>
          <a:p>
            <a:pPr lvl="0"/>
            <a:r>
              <a:rPr lang="el-GR" smtClean="0"/>
              <a:t>Kλικ για επεξεργασία του τίτλου</a:t>
            </a:r>
            <a:endParaRPr lang="en-US"/>
          </a:p>
        </p:txBody>
      </p:sp>
      <p:sp>
        <p:nvSpPr>
          <p:cNvPr id="3" name="Θέση κειμένου 2"/>
          <p:cNvSpPr txBox="1">
            <a:spLocks noGrp="1"/>
          </p:cNvSpPr>
          <p:nvPr>
            <p:ph type="body" idx="2"/>
          </p:nvPr>
        </p:nvSpPr>
        <p:spPr>
          <a:xfrm>
            <a:off x="609603" y="1752603"/>
            <a:ext cx="1600200" cy="4343400"/>
          </a:xfrm>
          <a:solidFill>
            <a:srgbClr val="DD8047"/>
          </a:solidFill>
          <a:ln w="50804">
            <a:solidFill>
              <a:srgbClr val="DD8047"/>
            </a:solidFill>
            <a:prstDash val="solid"/>
            <a:miter/>
          </a:ln>
        </p:spPr>
        <p:txBody>
          <a:bodyPr lIns="137160" tIns="182880" rIns="137160" bIns="91440"/>
          <a:lstStyle>
            <a:lvl1pPr marL="0" indent="0">
              <a:spcAft>
                <a:spcPts val="1000"/>
              </a:spcAft>
              <a:buNone/>
              <a:defRPr sz="1800">
                <a:solidFill>
                  <a:srgbClr val="FFFFFF"/>
                </a:solidFill>
              </a:defRPr>
            </a:lvl1pPr>
          </a:lstStyle>
          <a:p>
            <a:pPr lvl="0"/>
            <a:r>
              <a:rPr lang="el-GR" smtClean="0"/>
              <a:t>Kλικ για επεξεργασία των στυλ του υποδείγματος</a:t>
            </a:r>
          </a:p>
        </p:txBody>
      </p:sp>
      <p:sp>
        <p:nvSpPr>
          <p:cNvPr id="4" name="Θέση περιεχομένου 8"/>
          <p:cNvSpPr txBox="1">
            <a:spLocks noGrp="1"/>
          </p:cNvSpPr>
          <p:nvPr>
            <p:ph idx="1"/>
          </p:nvPr>
        </p:nvSpPr>
        <p:spPr>
          <a:xfrm>
            <a:off x="2362196" y="1752603"/>
            <a:ext cx="6400800" cy="4419596"/>
          </a:xfrm>
        </p:spPr>
        <p:txBody>
          <a:bodyPr/>
          <a:lstStyle>
            <a:lvl1pPr>
              <a:defRPr/>
            </a:lvl1pPr>
            <a:lvl2pPr>
              <a:defRPr/>
            </a:lvl2pPr>
            <a:lvl3pPr>
              <a:defRPr/>
            </a:lvl3pPr>
            <a:lvl4pPr>
              <a:defRPr/>
            </a:lvl4pPr>
            <a:lvl5pP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txBox="1">
            <a:spLocks noGrp="1"/>
          </p:cNvSpPr>
          <p:nvPr>
            <p:ph type="dt" sz="half" idx="10"/>
          </p:nvPr>
        </p:nvSpPr>
        <p:spPr>
          <a:ln/>
        </p:spPr>
        <p:txBody>
          <a:bodyPr/>
          <a:lstStyle>
            <a:lvl1pPr>
              <a:defRPr/>
            </a:lvl1pPr>
          </a:lstStyle>
          <a:p>
            <a:pPr>
              <a:defRPr/>
            </a:pPr>
            <a:fld id="{788E5166-23C1-4BDC-BF7D-418C8567530F}" type="datetime1">
              <a:rPr/>
              <a:pPr>
                <a:defRPr/>
              </a:pPr>
              <a:t>16/3/2018</a:t>
            </a:fld>
            <a:endParaRPr/>
          </a:p>
        </p:txBody>
      </p:sp>
      <p:sp>
        <p:nvSpPr>
          <p:cNvPr id="6" name="Θέση υποσέλιδου 2"/>
          <p:cNvSpPr txBox="1">
            <a:spLocks noGrp="1"/>
          </p:cNvSpPr>
          <p:nvPr>
            <p:ph type="ftr" sz="quarter" idx="11"/>
          </p:nvPr>
        </p:nvSpPr>
        <p:spPr>
          <a:ln/>
        </p:spPr>
        <p:txBody>
          <a:bodyPr/>
          <a:lstStyle>
            <a:lvl1pPr>
              <a:defRPr/>
            </a:lvl1pPr>
          </a:lstStyle>
          <a:p>
            <a:pPr>
              <a:defRPr/>
            </a:pPr>
            <a:endParaRPr/>
          </a:p>
        </p:txBody>
      </p:sp>
      <p:sp>
        <p:nvSpPr>
          <p:cNvPr id="7" name="Θέση αριθμού διαφάνειας 22"/>
          <p:cNvSpPr txBox="1">
            <a:spLocks noGrp="1"/>
          </p:cNvSpPr>
          <p:nvPr>
            <p:ph type="sldNum" sz="quarter" idx="12"/>
          </p:nvPr>
        </p:nvSpPr>
        <p:spPr>
          <a:ln/>
        </p:spPr>
        <p:txBody>
          <a:bodyPr/>
          <a:lstStyle>
            <a:lvl1pPr>
              <a:defRPr/>
            </a:lvl1pPr>
          </a:lstStyle>
          <a:p>
            <a:pPr>
              <a:defRPr/>
            </a:pPr>
            <a:fld id="{A67305B0-0E91-4DF8-ADC8-19772BD2380A}" type="slidenum">
              <a:rPr/>
              <a:pPr>
                <a:defRPr/>
              </a:pPr>
              <a:t>‹#›</a:t>
            </a:fld>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Ορθογώνιο 9"/>
          <p:cNvSpPr>
            <a:spLocks noChangeArrowheads="1"/>
          </p:cNvSpPr>
          <p:nvPr/>
        </p:nvSpPr>
        <p:spPr bwMode="auto">
          <a:xfrm>
            <a:off x="-9525" y="4572000"/>
            <a:ext cx="9144000" cy="8874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9" name="Ορθογώνιο 5"/>
          <p:cNvSpPr>
            <a:spLocks noChangeArrowheads="1"/>
          </p:cNvSpPr>
          <p:nvPr/>
        </p:nvSpPr>
        <p:spPr bwMode="auto">
          <a:xfrm>
            <a:off x="-9525" y="4664075"/>
            <a:ext cx="1463675" cy="712788"/>
          </a:xfrm>
          <a:prstGeom prst="rect">
            <a:avLst/>
          </a:prstGeom>
          <a:solidFill>
            <a:srgbClr val="DD8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10" name="Ορθογώνιο 6"/>
          <p:cNvSpPr>
            <a:spLocks noChangeArrowheads="1"/>
          </p:cNvSpPr>
          <p:nvPr/>
        </p:nvSpPr>
        <p:spPr bwMode="auto">
          <a:xfrm>
            <a:off x="1544638" y="4654550"/>
            <a:ext cx="7599362" cy="712788"/>
          </a:xfrm>
          <a:prstGeom prst="rect">
            <a:avLst/>
          </a:prstGeom>
          <a:solidFill>
            <a:srgbClr val="94B6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11" name="Ορθογώνιο 7"/>
          <p:cNvSpPr>
            <a:spLocks noChangeArrowheads="1"/>
          </p:cNvSpPr>
          <p:nvPr/>
        </p:nvSpPr>
        <p:spPr bwMode="auto">
          <a:xfrm>
            <a:off x="1447800" y="0"/>
            <a:ext cx="100013" cy="6867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6" name="Θέση κειμένου 3"/>
          <p:cNvSpPr txBox="1">
            <a:spLocks noGrp="1"/>
          </p:cNvSpPr>
          <p:nvPr>
            <p:ph type="body" idx="2"/>
          </p:nvPr>
        </p:nvSpPr>
        <p:spPr>
          <a:xfrm>
            <a:off x="1600200" y="5486400"/>
            <a:ext cx="7315200" cy="685800"/>
          </a:xfrm>
        </p:spPr>
        <p:txBody>
          <a:bodyPr/>
          <a:lstStyle>
            <a:lvl1pPr marL="0" indent="0">
              <a:buNone/>
              <a:defRPr sz="1700"/>
            </a:lvl1pPr>
          </a:lstStyle>
          <a:p>
            <a:pPr lvl="0"/>
            <a:r>
              <a:rPr lang="el-GR" smtClean="0"/>
              <a:t>Kλικ για επεξεργασία των στυλ του υποδείγματος</a:t>
            </a:r>
          </a:p>
        </p:txBody>
      </p:sp>
      <p:sp>
        <p:nvSpPr>
          <p:cNvPr id="7" name="Τίτλος 1"/>
          <p:cNvSpPr txBox="1">
            <a:spLocks noGrp="1"/>
          </p:cNvSpPr>
          <p:nvPr>
            <p:ph type="title"/>
          </p:nvPr>
        </p:nvSpPr>
        <p:spPr>
          <a:xfrm>
            <a:off x="1600200" y="4648196"/>
            <a:ext cx="7315200" cy="685800"/>
          </a:xfrm>
        </p:spPr>
        <p:txBody>
          <a:bodyPr/>
          <a:lstStyle>
            <a:lvl1pPr>
              <a:defRPr sz="2800">
                <a:solidFill>
                  <a:srgbClr val="FFFFFF"/>
                </a:solidFill>
              </a:defRPr>
            </a:lvl1pPr>
          </a:lstStyle>
          <a:p>
            <a:pPr lvl="0"/>
            <a:r>
              <a:rPr lang="el-GR" smtClean="0"/>
              <a:t>Kλικ για επεξεργασία του τίτλου</a:t>
            </a:r>
            <a:endParaRPr lang="en-US"/>
          </a:p>
        </p:txBody>
      </p:sp>
      <p:sp>
        <p:nvSpPr>
          <p:cNvPr id="8" name="Θέση εικόνας 2"/>
          <p:cNvSpPr txBox="1">
            <a:spLocks noGrp="1"/>
          </p:cNvSpPr>
          <p:nvPr>
            <p:ph type="pic" idx="1"/>
          </p:nvPr>
        </p:nvSpPr>
        <p:spPr>
          <a:xfrm>
            <a:off x="1560579" y="0"/>
            <a:ext cx="7583420" cy="4568955"/>
          </a:xfrm>
          <a:solidFill>
            <a:srgbClr val="DCE5EE"/>
          </a:solidFill>
        </p:spPr>
        <p:txBody>
          <a:bodyPr/>
          <a:lstStyle>
            <a:lvl1pPr marL="0" indent="0">
              <a:buNone/>
              <a:defRPr sz="3200"/>
            </a:lvl1pPr>
          </a:lstStyle>
          <a:p>
            <a:pPr lvl="0"/>
            <a:r>
              <a:rPr lang="el-GR" noProof="0" smtClean="0"/>
              <a:t>Κάντε κλικ στο εικονίδιο για να προσθέσετε μια εικόνα</a:t>
            </a:r>
            <a:endParaRPr lang="en-US" noProof="0" smtClean="0"/>
          </a:p>
        </p:txBody>
      </p:sp>
      <p:sp>
        <p:nvSpPr>
          <p:cNvPr id="12" name="Θέση ημερομηνίας 11"/>
          <p:cNvSpPr txBox="1">
            <a:spLocks noGrp="1"/>
          </p:cNvSpPr>
          <p:nvPr>
            <p:ph type="dt" sz="half" idx="10"/>
          </p:nvPr>
        </p:nvSpPr>
        <p:spPr>
          <a:xfrm>
            <a:off x="6248400" y="6248400"/>
            <a:ext cx="2667000" cy="365125"/>
          </a:xfrm>
        </p:spPr>
        <p:txBody>
          <a:bodyPr/>
          <a:lstStyle>
            <a:lvl1pPr>
              <a:defRPr/>
            </a:lvl1pPr>
          </a:lstStyle>
          <a:p>
            <a:pPr>
              <a:defRPr/>
            </a:pPr>
            <a:fld id="{53B3A793-050C-476E-9BDE-0AEFFC0756BA}" type="datetime1">
              <a:rPr/>
              <a:pPr>
                <a:defRPr/>
              </a:pPr>
              <a:t>16/3/2018</a:t>
            </a:fld>
            <a:endParaRPr/>
          </a:p>
        </p:txBody>
      </p:sp>
      <p:sp>
        <p:nvSpPr>
          <p:cNvPr id="13" name="Θέση αριθμού διαφάνειας 12"/>
          <p:cNvSpPr txBox="1">
            <a:spLocks noGrp="1"/>
          </p:cNvSpPr>
          <p:nvPr>
            <p:ph type="sldNum" sz="quarter" idx="11"/>
          </p:nvPr>
        </p:nvSpPr>
        <p:spPr>
          <a:xfrm>
            <a:off x="0" y="4667250"/>
            <a:ext cx="1447800" cy="663575"/>
          </a:xfrm>
        </p:spPr>
        <p:txBody>
          <a:bodyPr/>
          <a:lstStyle>
            <a:lvl1pPr>
              <a:defRPr sz="2800"/>
            </a:lvl1pPr>
          </a:lstStyle>
          <a:p>
            <a:pPr>
              <a:defRPr/>
            </a:pPr>
            <a:fld id="{A34367F1-BEFE-4BE8-A6F4-A18F7E086004}" type="slidenum">
              <a:rPr/>
              <a:pPr>
                <a:defRPr/>
              </a:pPr>
              <a:t>‹#›</a:t>
            </a:fld>
            <a:endParaRPr/>
          </a:p>
        </p:txBody>
      </p:sp>
      <p:sp>
        <p:nvSpPr>
          <p:cNvPr id="14" name="Θέση υποσέλιδου 13"/>
          <p:cNvSpPr txBox="1">
            <a:spLocks noGrp="1"/>
          </p:cNvSpPr>
          <p:nvPr>
            <p:ph type="ftr" sz="quarter" idx="12"/>
          </p:nvPr>
        </p:nvSpPr>
        <p:spPr>
          <a:xfrm>
            <a:off x="1600200" y="6248400"/>
            <a:ext cx="4572000" cy="365125"/>
          </a:xfrm>
        </p:spPr>
        <p:txBody>
          <a:bodyPr/>
          <a:lstStyle>
            <a:lvl1pPr>
              <a:defRPr/>
            </a:lvl1pPr>
          </a:lstStyle>
          <a:p>
            <a:pPr>
              <a:defRPr/>
            </a:pPr>
            <a:endParaRPr/>
          </a:p>
        </p:txBody>
      </p:sp>
    </p:spTree>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Θέση τίτλου 21"/>
          <p:cNvSpPr txBox="1">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7" name="Θέση κειμένου 12"/>
          <p:cNvSpPr txBox="1">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Θέση ημερομηνίας 13"/>
          <p:cNvSpPr txBox="1">
            <a:spLocks noGrp="1"/>
          </p:cNvSpPr>
          <p:nvPr>
            <p:ph type="dt" sz="half" idx="2"/>
          </p:nvPr>
        </p:nvSpPr>
        <p:spPr>
          <a:xfrm>
            <a:off x="6096000" y="6248400"/>
            <a:ext cx="26670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400" b="0" i="0" u="none" strike="noStrike" kern="1200" cap="none" spc="0" baseline="0">
                <a:solidFill>
                  <a:srgbClr val="775F55"/>
                </a:solidFill>
                <a:uFillTx/>
                <a:latin typeface="Calibri"/>
                <a:cs typeface="+mn-cs"/>
              </a:defRPr>
            </a:lvl1pPr>
          </a:lstStyle>
          <a:p>
            <a:pPr>
              <a:defRPr/>
            </a:pPr>
            <a:fld id="{1577A1CE-732E-4EA3-BD3B-4780CC4A4FEA}" type="datetime1">
              <a:rPr/>
              <a:pPr>
                <a:defRPr/>
              </a:pPr>
              <a:t>16/3/2018</a:t>
            </a:fld>
            <a:endParaRPr/>
          </a:p>
        </p:txBody>
      </p:sp>
      <p:sp>
        <p:nvSpPr>
          <p:cNvPr id="5" name="Θέση υποσέλιδου 2"/>
          <p:cNvSpPr txBox="1">
            <a:spLocks noGrp="1"/>
          </p:cNvSpPr>
          <p:nvPr>
            <p:ph type="ftr" sz="quarter" idx="3"/>
          </p:nvPr>
        </p:nvSpPr>
        <p:spPr>
          <a:xfrm>
            <a:off x="609600" y="6248400"/>
            <a:ext cx="5421313"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400" b="0" i="0" u="none" strike="noStrike" kern="1200" cap="none" spc="0" baseline="0">
                <a:solidFill>
                  <a:srgbClr val="775F55"/>
                </a:solidFill>
                <a:uFillTx/>
                <a:latin typeface="Calibri"/>
                <a:cs typeface="+mn-cs"/>
              </a:defRPr>
            </a:lvl1pPr>
          </a:lstStyle>
          <a:p>
            <a:pPr>
              <a:defRPr/>
            </a:pPr>
            <a:endParaRPr/>
          </a:p>
        </p:txBody>
      </p:sp>
      <p:sp>
        <p:nvSpPr>
          <p:cNvPr id="1030" name="Ορθογώνιο 6"/>
          <p:cNvSpPr>
            <a:spLocks noChangeArrowheads="1"/>
          </p:cNvSpPr>
          <p:nvPr/>
        </p:nvSpPr>
        <p:spPr bwMode="auto">
          <a:xfrm>
            <a:off x="0" y="1235075"/>
            <a:ext cx="9144000" cy="3190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1031" name="Ορθογώνιο 7"/>
          <p:cNvSpPr>
            <a:spLocks noChangeArrowheads="1"/>
          </p:cNvSpPr>
          <p:nvPr/>
        </p:nvSpPr>
        <p:spPr bwMode="auto">
          <a:xfrm>
            <a:off x="0" y="1279525"/>
            <a:ext cx="533400" cy="228600"/>
          </a:xfrm>
          <a:prstGeom prst="rect">
            <a:avLst/>
          </a:prstGeom>
          <a:solidFill>
            <a:srgbClr val="DD8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1032" name="Ορθογώνιο 8"/>
          <p:cNvSpPr>
            <a:spLocks noChangeArrowheads="1"/>
          </p:cNvSpPr>
          <p:nvPr/>
        </p:nvSpPr>
        <p:spPr bwMode="auto">
          <a:xfrm>
            <a:off x="590550" y="1279525"/>
            <a:ext cx="8553450" cy="228600"/>
          </a:xfrm>
          <a:prstGeom prst="rect">
            <a:avLst/>
          </a:prstGeom>
          <a:solidFill>
            <a:srgbClr val="94B6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l-GR" smtClean="0">
              <a:solidFill>
                <a:srgbClr val="FFFFFF"/>
              </a:solidFill>
              <a:latin typeface="Tw Cen MT" pitchFamily="34" charset="0"/>
            </a:endParaRPr>
          </a:p>
        </p:txBody>
      </p:sp>
      <p:sp>
        <p:nvSpPr>
          <p:cNvPr id="9" name="Θέση αριθμού διαφάνειας 22"/>
          <p:cNvSpPr txBox="1">
            <a:spLocks noGrp="1"/>
          </p:cNvSpPr>
          <p:nvPr>
            <p:ph type="sldNum" sz="quarter" idx="4"/>
          </p:nvPr>
        </p:nvSpPr>
        <p:spPr>
          <a:xfrm>
            <a:off x="0" y="1271588"/>
            <a:ext cx="533400" cy="24447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400" b="1" i="0" u="none" strike="noStrike" kern="1200" cap="none" spc="0" baseline="0">
                <a:solidFill>
                  <a:srgbClr val="FFFFFF"/>
                </a:solidFill>
                <a:uFillTx/>
                <a:latin typeface="Calibri"/>
                <a:cs typeface="+mn-cs"/>
              </a:defRPr>
            </a:lvl1pPr>
          </a:lstStyle>
          <a:p>
            <a:pPr>
              <a:defRPr/>
            </a:pPr>
            <a:fld id="{A2C56617-7F10-43C8-BECD-8EDF48B73FF6}"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35" r:id="rId1"/>
    <p:sldLayoutId id="2147483729" r:id="rId2"/>
    <p:sldLayoutId id="2147483736" r:id="rId3"/>
    <p:sldLayoutId id="2147483730" r:id="rId4"/>
    <p:sldLayoutId id="2147483731" r:id="rId5"/>
    <p:sldLayoutId id="2147483732" r:id="rId6"/>
    <p:sldLayoutId id="2147483737" r:id="rId7"/>
    <p:sldLayoutId id="2147483733" r:id="rId8"/>
    <p:sldLayoutId id="2147483738" r:id="rId9"/>
    <p:sldLayoutId id="2147483734" r:id="rId10"/>
    <p:sldLayoutId id="2147483739" r:id="rId11"/>
  </p:sldLayoutIdLst>
  <p:transition spd="slow"/>
  <p:txStyles>
    <p:titleStyle>
      <a:lvl1pPr algn="l" rtl="0" eaLnBrk="1" fontAlgn="base" hangingPunct="1">
        <a:spcBef>
          <a:spcPct val="0"/>
        </a:spcBef>
        <a:spcAft>
          <a:spcPct val="0"/>
        </a:spcAft>
        <a:defRPr lang="el-GR" sz="4400" kern="1200">
          <a:solidFill>
            <a:srgbClr val="775F55"/>
          </a:solidFill>
          <a:latin typeface="Calibri"/>
        </a:defRPr>
      </a:lvl1pPr>
      <a:lvl2pPr algn="l" rtl="0" eaLnBrk="1" fontAlgn="base" hangingPunct="1">
        <a:spcBef>
          <a:spcPct val="0"/>
        </a:spcBef>
        <a:spcAft>
          <a:spcPct val="0"/>
        </a:spcAft>
        <a:defRPr sz="4400">
          <a:solidFill>
            <a:srgbClr val="775F55"/>
          </a:solidFill>
          <a:latin typeface="Calibri" pitchFamily="34" charset="0"/>
        </a:defRPr>
      </a:lvl2pPr>
      <a:lvl3pPr algn="l" rtl="0" eaLnBrk="1" fontAlgn="base" hangingPunct="1">
        <a:spcBef>
          <a:spcPct val="0"/>
        </a:spcBef>
        <a:spcAft>
          <a:spcPct val="0"/>
        </a:spcAft>
        <a:defRPr sz="4400">
          <a:solidFill>
            <a:srgbClr val="775F55"/>
          </a:solidFill>
          <a:latin typeface="Calibri" pitchFamily="34" charset="0"/>
        </a:defRPr>
      </a:lvl3pPr>
      <a:lvl4pPr algn="l" rtl="0" eaLnBrk="1" fontAlgn="base" hangingPunct="1">
        <a:spcBef>
          <a:spcPct val="0"/>
        </a:spcBef>
        <a:spcAft>
          <a:spcPct val="0"/>
        </a:spcAft>
        <a:defRPr sz="4400">
          <a:solidFill>
            <a:srgbClr val="775F55"/>
          </a:solidFill>
          <a:latin typeface="Calibri" pitchFamily="34" charset="0"/>
        </a:defRPr>
      </a:lvl4pPr>
      <a:lvl5pPr algn="l" rtl="0" eaLnBrk="1" fontAlgn="base" hangingPunct="1">
        <a:spcBef>
          <a:spcPct val="0"/>
        </a:spcBef>
        <a:spcAft>
          <a:spcPct val="0"/>
        </a:spcAft>
        <a:defRPr sz="4400">
          <a:solidFill>
            <a:srgbClr val="775F55"/>
          </a:solidFill>
          <a:latin typeface="Calibri" pitchFamily="34" charset="0"/>
        </a:defRPr>
      </a:lvl5pPr>
      <a:lvl6pPr marL="457200" algn="l" rtl="0" eaLnBrk="1" fontAlgn="base" hangingPunct="1">
        <a:spcBef>
          <a:spcPct val="0"/>
        </a:spcBef>
        <a:spcAft>
          <a:spcPct val="0"/>
        </a:spcAft>
        <a:defRPr sz="4400">
          <a:solidFill>
            <a:srgbClr val="775F55"/>
          </a:solidFill>
          <a:latin typeface="Calibri" pitchFamily="34" charset="0"/>
        </a:defRPr>
      </a:lvl6pPr>
      <a:lvl7pPr marL="914400" algn="l" rtl="0" eaLnBrk="1" fontAlgn="base" hangingPunct="1">
        <a:spcBef>
          <a:spcPct val="0"/>
        </a:spcBef>
        <a:spcAft>
          <a:spcPct val="0"/>
        </a:spcAft>
        <a:defRPr sz="4400">
          <a:solidFill>
            <a:srgbClr val="775F55"/>
          </a:solidFill>
          <a:latin typeface="Calibri" pitchFamily="34" charset="0"/>
        </a:defRPr>
      </a:lvl7pPr>
      <a:lvl8pPr marL="1371600" algn="l" rtl="0" eaLnBrk="1" fontAlgn="base" hangingPunct="1">
        <a:spcBef>
          <a:spcPct val="0"/>
        </a:spcBef>
        <a:spcAft>
          <a:spcPct val="0"/>
        </a:spcAft>
        <a:defRPr sz="4400">
          <a:solidFill>
            <a:srgbClr val="775F55"/>
          </a:solidFill>
          <a:latin typeface="Calibri" pitchFamily="34" charset="0"/>
        </a:defRPr>
      </a:lvl8pPr>
      <a:lvl9pPr marL="1828800" algn="l" rtl="0" eaLnBrk="1" fontAlgn="base" hangingPunct="1">
        <a:spcBef>
          <a:spcPct val="0"/>
        </a:spcBef>
        <a:spcAft>
          <a:spcPct val="0"/>
        </a:spcAft>
        <a:defRPr sz="4400">
          <a:solidFill>
            <a:srgbClr val="775F55"/>
          </a:solidFill>
          <a:latin typeface="Calibri" pitchFamily="34" charset="0"/>
        </a:defRPr>
      </a:lvl9pPr>
    </p:titleStyle>
    <p:bodyStyle>
      <a:lvl1pPr marL="319088" indent="-319088" algn="l" rtl="0" eaLnBrk="1" fontAlgn="base" hangingPunct="1">
        <a:spcBef>
          <a:spcPts val="700"/>
        </a:spcBef>
        <a:spcAft>
          <a:spcPct val="0"/>
        </a:spcAft>
        <a:buClr>
          <a:srgbClr val="DD8047"/>
        </a:buClr>
        <a:buSzPct val="60000"/>
        <a:buFont typeface="Wingdings" pitchFamily="2" charset="2"/>
        <a:buChar char=""/>
        <a:defRPr lang="el-GR" sz="2900" kern="1200">
          <a:solidFill>
            <a:srgbClr val="000000"/>
          </a:solidFill>
          <a:latin typeface="Calibri"/>
        </a:defRPr>
      </a:lvl1pPr>
      <a:lvl2pPr marL="638175" lvl="1" indent="-271463" algn="l" rtl="0" eaLnBrk="1" fontAlgn="base" hangingPunct="1">
        <a:spcBef>
          <a:spcPts val="550"/>
        </a:spcBef>
        <a:spcAft>
          <a:spcPct val="0"/>
        </a:spcAft>
        <a:buClr>
          <a:srgbClr val="94B6D2"/>
        </a:buClr>
        <a:buSzPct val="70000"/>
        <a:buFont typeface="Wingdings 2" pitchFamily="18" charset="2"/>
        <a:buChar char=""/>
        <a:defRPr lang="el-GR" sz="2600" kern="1200">
          <a:solidFill>
            <a:srgbClr val="000000"/>
          </a:solidFill>
          <a:latin typeface="Calibri"/>
        </a:defRPr>
      </a:lvl2pPr>
      <a:lvl3pPr marL="914400" lvl="2" indent="-228600" algn="l" rtl="0" eaLnBrk="1" fontAlgn="base" hangingPunct="1">
        <a:spcBef>
          <a:spcPts val="500"/>
        </a:spcBef>
        <a:spcAft>
          <a:spcPct val="0"/>
        </a:spcAft>
        <a:buClr>
          <a:srgbClr val="DD8047"/>
        </a:buClr>
        <a:buSzPct val="75000"/>
        <a:buFont typeface="Wingdings" pitchFamily="2" charset="2"/>
        <a:buChar char=""/>
        <a:defRPr lang="el-GR" sz="2300" kern="1200">
          <a:solidFill>
            <a:srgbClr val="000000"/>
          </a:solidFill>
          <a:latin typeface="Calibri"/>
        </a:defRPr>
      </a:lvl3pPr>
      <a:lvl4pPr marL="1371600" lvl="3" indent="-228600" algn="l" rtl="0" eaLnBrk="1" fontAlgn="base" hangingPunct="1">
        <a:spcBef>
          <a:spcPts val="400"/>
        </a:spcBef>
        <a:spcAft>
          <a:spcPct val="0"/>
        </a:spcAft>
        <a:buClr>
          <a:srgbClr val="A5AB81"/>
        </a:buClr>
        <a:buSzPct val="75000"/>
        <a:buFont typeface="Wingdings" pitchFamily="2" charset="2"/>
        <a:buChar char=""/>
        <a:defRPr lang="el-GR" sz="2000" kern="1200">
          <a:solidFill>
            <a:srgbClr val="000000"/>
          </a:solidFill>
          <a:latin typeface="Calibri"/>
        </a:defRPr>
      </a:lvl4pPr>
      <a:lvl5pPr marL="1828800" lvl="4" indent="-228600" algn="l" rtl="0" eaLnBrk="1" fontAlgn="base" hangingPunct="1">
        <a:spcBef>
          <a:spcPts val="400"/>
        </a:spcBef>
        <a:spcAft>
          <a:spcPct val="0"/>
        </a:spcAft>
        <a:buClr>
          <a:srgbClr val="D8B25C"/>
        </a:buClr>
        <a:buSzPct val="65000"/>
        <a:buFont typeface="Wingdings" pitchFamily="2" charset="2"/>
        <a:buChar char=""/>
        <a:defRPr lang="el-GR" sz="2000" kern="1200">
          <a:solidFill>
            <a:srgbClr val="000000"/>
          </a:solidFill>
          <a:latin typeface="Calibri"/>
        </a:defRPr>
      </a:lvl5pPr>
      <a:lvl6pPr marL="2286000" indent="-228600" algn="l" rtl="0" eaLnBrk="1" fontAlgn="base" hangingPunct="1">
        <a:spcBef>
          <a:spcPts val="400"/>
        </a:spcBef>
        <a:spcAft>
          <a:spcPct val="0"/>
        </a:spcAft>
        <a:buClr>
          <a:srgbClr val="D8B25C"/>
        </a:buClr>
        <a:buSzPct val="65000"/>
        <a:buFont typeface="Wingdings" pitchFamily="2" charset="2"/>
        <a:buChar char=""/>
        <a:defRPr lang="el-GR" sz="2000" kern="1200">
          <a:solidFill>
            <a:srgbClr val="000000"/>
          </a:solidFill>
          <a:latin typeface="Calibri"/>
        </a:defRPr>
      </a:lvl6pPr>
      <a:lvl7pPr marL="2743200" indent="-228600" algn="l" rtl="0" eaLnBrk="1" fontAlgn="base" hangingPunct="1">
        <a:spcBef>
          <a:spcPts val="400"/>
        </a:spcBef>
        <a:spcAft>
          <a:spcPct val="0"/>
        </a:spcAft>
        <a:buClr>
          <a:srgbClr val="D8B25C"/>
        </a:buClr>
        <a:buSzPct val="65000"/>
        <a:buFont typeface="Wingdings" pitchFamily="2" charset="2"/>
        <a:buChar char=""/>
        <a:defRPr lang="el-GR" sz="2000" kern="1200">
          <a:solidFill>
            <a:srgbClr val="000000"/>
          </a:solidFill>
          <a:latin typeface="Calibri"/>
        </a:defRPr>
      </a:lvl7pPr>
      <a:lvl8pPr marL="3200400" indent="-228600" algn="l" rtl="0" eaLnBrk="1" fontAlgn="base" hangingPunct="1">
        <a:spcBef>
          <a:spcPts val="400"/>
        </a:spcBef>
        <a:spcAft>
          <a:spcPct val="0"/>
        </a:spcAft>
        <a:buClr>
          <a:srgbClr val="D8B25C"/>
        </a:buClr>
        <a:buSzPct val="65000"/>
        <a:buFont typeface="Wingdings" pitchFamily="2" charset="2"/>
        <a:buChar char=""/>
        <a:defRPr lang="el-GR" sz="2000" kern="1200">
          <a:solidFill>
            <a:srgbClr val="000000"/>
          </a:solidFill>
          <a:latin typeface="Calibri"/>
        </a:defRPr>
      </a:lvl8pPr>
      <a:lvl9pPr marL="3657600" indent="-228600" algn="l" rtl="0" eaLnBrk="1" fontAlgn="base" hangingPunct="1">
        <a:spcBef>
          <a:spcPts val="400"/>
        </a:spcBef>
        <a:spcAft>
          <a:spcPct val="0"/>
        </a:spcAft>
        <a:buClr>
          <a:srgbClr val="D8B25C"/>
        </a:buClr>
        <a:buSzPct val="65000"/>
        <a:buFont typeface="Wingdings" pitchFamily="2" charset="2"/>
        <a:buChar char=""/>
        <a:defRPr lang="el-GR"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685800" y="404813"/>
            <a:ext cx="7772400" cy="936625"/>
          </a:xfrm>
        </p:spPr>
        <p:txBody>
          <a:bodyPr/>
          <a:lstStyle/>
          <a:p>
            <a:pPr algn="ctr" fontAlgn="auto">
              <a:spcBef>
                <a:spcPts val="0"/>
              </a:spcBef>
              <a:spcAft>
                <a:spcPts val="0"/>
              </a:spcAft>
              <a:defRPr/>
            </a:pPr>
            <a:r>
              <a:rPr smtClean="0"/>
              <a:t>Αυτοκρατορα</a:t>
            </a:r>
            <a:r>
              <a:rPr smtClean="0"/>
              <a:t>Σ</a:t>
            </a:r>
            <a:r>
              <a:rPr smtClean="0"/>
              <a:t> ΑδριανοΣ </a:t>
            </a:r>
            <a:endParaRPr dirty="0" smtClean="0"/>
          </a:p>
        </p:txBody>
      </p:sp>
      <p:sp>
        <p:nvSpPr>
          <p:cNvPr id="7171" name="Υπότιτλος 2"/>
          <p:cNvSpPr txBox="1">
            <a:spLocks noGrp="1"/>
          </p:cNvSpPr>
          <p:nvPr>
            <p:ph type="subTitle" idx="1"/>
          </p:nvPr>
        </p:nvSpPr>
        <p:spPr>
          <a:xfrm>
            <a:off x="1371600" y="1773238"/>
            <a:ext cx="6400800" cy="3865562"/>
          </a:xfrm>
        </p:spPr>
        <p:txBody>
          <a:bodyPr/>
          <a:lstStyle/>
          <a:p>
            <a:endParaRPr altLang="el-GR" smtClean="0">
              <a:latin typeface="Calibri" pitchFamily="34" charset="0"/>
            </a:endParaRPr>
          </a:p>
        </p:txBody>
      </p:sp>
      <p:pic>
        <p:nvPicPr>
          <p:cNvPr id="7172" name="Εικόνα 3"/>
          <p:cNvPicPr>
            <a:picLocks noChangeAspect="1"/>
          </p:cNvPicPr>
          <p:nvPr/>
        </p:nvPicPr>
        <p:blipFill>
          <a:blip r:embed="rId3"/>
          <a:srcRect/>
          <a:stretch>
            <a:fillRect/>
          </a:stretch>
        </p:blipFill>
        <p:spPr bwMode="auto">
          <a:xfrm>
            <a:off x="1619250" y="1341438"/>
            <a:ext cx="5905500" cy="50403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txBox="1">
            <a:spLocks noGrp="1"/>
          </p:cNvSpPr>
          <p:nvPr>
            <p:ph type="title"/>
          </p:nvPr>
        </p:nvSpPr>
        <p:spPr>
          <a:xfrm>
            <a:off x="612775" y="0"/>
            <a:ext cx="8153400" cy="1196975"/>
          </a:xfrm>
        </p:spPr>
        <p:txBody>
          <a:bodyPr/>
          <a:lstStyle/>
          <a:p>
            <a:r>
              <a:rPr altLang="el-GR" sz="3200" smtClean="0">
                <a:latin typeface="Calibri" pitchFamily="34" charset="0"/>
              </a:rPr>
              <a:t>Η θρησκευτική πολιτική του στηρίχθηκε στο εξής τρίπτυχο:</a:t>
            </a:r>
          </a:p>
        </p:txBody>
      </p:sp>
      <p:sp>
        <p:nvSpPr>
          <p:cNvPr id="3" name="Θέση περιεχομένου 2"/>
          <p:cNvSpPr>
            <a:spLocks noGrp="1"/>
          </p:cNvSpPr>
          <p:nvPr>
            <p:ph idx="1"/>
          </p:nvPr>
        </p:nvSpPr>
        <p:spPr>
          <a:xfrm>
            <a:off x="612775" y="1600200"/>
            <a:ext cx="8153400" cy="4495800"/>
          </a:xfrm>
        </p:spPr>
        <p:txBody>
          <a:bodyPr/>
          <a:lstStyle/>
          <a:p>
            <a:pPr>
              <a:defRPr/>
            </a:pPr>
            <a:r>
              <a:rPr dirty="0" smtClean="0"/>
              <a:t>Μέτρα </a:t>
            </a:r>
            <a:r>
              <a:rPr dirty="0"/>
              <a:t>για </a:t>
            </a:r>
            <a:r>
              <a:rPr dirty="0">
                <a:solidFill>
                  <a:srgbClr val="FF0000"/>
                </a:solidFill>
              </a:rPr>
              <a:t>τόνωση της παραδοσιακής αρχαίας ελληνικής θρησκείας</a:t>
            </a:r>
            <a:r>
              <a:rPr dirty="0"/>
              <a:t>, </a:t>
            </a:r>
            <a:endParaRPr dirty="0" smtClean="0"/>
          </a:p>
          <a:p>
            <a:pPr>
              <a:defRPr/>
            </a:pPr>
            <a:endParaRPr dirty="0" smtClean="0"/>
          </a:p>
          <a:p>
            <a:pPr>
              <a:defRPr/>
            </a:pPr>
            <a:r>
              <a:rPr dirty="0" smtClean="0"/>
              <a:t>ενθουσιασμός </a:t>
            </a:r>
            <a:r>
              <a:rPr dirty="0"/>
              <a:t>για την </a:t>
            </a:r>
            <a:r>
              <a:rPr dirty="0">
                <a:solidFill>
                  <a:srgbClr val="FF0000"/>
                </a:solidFill>
              </a:rPr>
              <a:t>αρχαία ελληνική </a:t>
            </a:r>
            <a:r>
              <a:rPr dirty="0" smtClean="0">
                <a:solidFill>
                  <a:srgbClr val="FF0000"/>
                </a:solidFill>
              </a:rPr>
              <a:t>θρησκεία,</a:t>
            </a:r>
          </a:p>
          <a:p>
            <a:pPr marL="0" indent="0">
              <a:buFont typeface="Wingdings" pitchFamily="2" charset="2"/>
              <a:buNone/>
              <a:defRPr/>
            </a:pPr>
            <a:r>
              <a:rPr dirty="0" smtClean="0">
                <a:solidFill>
                  <a:srgbClr val="FF0000"/>
                </a:solidFill>
              </a:rPr>
              <a:t> </a:t>
            </a:r>
          </a:p>
          <a:p>
            <a:pPr>
              <a:defRPr/>
            </a:pPr>
            <a:r>
              <a:rPr dirty="0" smtClean="0"/>
              <a:t>και </a:t>
            </a:r>
            <a:r>
              <a:rPr dirty="0">
                <a:solidFill>
                  <a:srgbClr val="FF0000"/>
                </a:solidFill>
              </a:rPr>
              <a:t>πάθος για την αιγυπτιακή λατρεία</a:t>
            </a:r>
            <a:r>
              <a:rPr dirty="0"/>
              <a:t>.</a:t>
            </a:r>
          </a:p>
          <a:p>
            <a:pPr>
              <a:defRPr/>
            </a:pPr>
            <a:endParaRPr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17410" name="Θέση περιεχομένου 2"/>
          <p:cNvSpPr txBox="1">
            <a:spLocks noGrp="1"/>
          </p:cNvSpPr>
          <p:nvPr>
            <p:ph idx="1"/>
          </p:nvPr>
        </p:nvSpPr>
        <p:spPr>
          <a:xfrm>
            <a:off x="395288" y="1844675"/>
            <a:ext cx="8424862" cy="4824413"/>
          </a:xfrm>
        </p:spPr>
        <p:txBody>
          <a:bodyPr/>
          <a:lstStyle/>
          <a:p>
            <a:pPr marL="0" indent="0">
              <a:buFont typeface="Wingdings" pitchFamily="2" charset="2"/>
              <a:buNone/>
            </a:pPr>
            <a:r>
              <a:rPr altLang="el-GR" smtClean="0">
                <a:latin typeface="Calibri" pitchFamily="34" charset="0"/>
              </a:rPr>
              <a:t>Κατά τη διάρκεια της βασιλείας του, ο Αδριανός αναβίωσε τον </a:t>
            </a:r>
            <a:r>
              <a:rPr altLang="el-GR" smtClean="0">
                <a:solidFill>
                  <a:srgbClr val="FF0000"/>
                </a:solidFill>
                <a:latin typeface="Calibri" pitchFamily="34" charset="0"/>
              </a:rPr>
              <a:t>αρχαιοελληνικό πολιτισμό που</a:t>
            </a:r>
            <a:r>
              <a:rPr altLang="el-GR" smtClean="0">
                <a:latin typeface="Calibri" pitchFamily="34" charset="0"/>
              </a:rPr>
              <a:t> </a:t>
            </a:r>
            <a:r>
              <a:rPr altLang="el-GR" smtClean="0">
                <a:solidFill>
                  <a:srgbClr val="FF0000"/>
                </a:solidFill>
                <a:latin typeface="Calibri" pitchFamily="34" charset="0"/>
              </a:rPr>
              <a:t>είχε αρχίσει να χάνει την αίγλη του</a:t>
            </a:r>
            <a:r>
              <a:rPr altLang="el-GR" smtClean="0">
                <a:latin typeface="Calibri" pitchFamily="34" charset="0"/>
              </a:rPr>
              <a:t>. </a:t>
            </a:r>
          </a:p>
          <a:p>
            <a:pPr marL="0" indent="0">
              <a:buFont typeface="Wingdings" pitchFamily="2" charset="2"/>
              <a:buNone/>
            </a:pPr>
            <a:r>
              <a:rPr altLang="el-GR" smtClean="0">
                <a:latin typeface="Calibri" pitchFamily="34" charset="0"/>
              </a:rPr>
              <a:t>Το </a:t>
            </a:r>
            <a:r>
              <a:rPr altLang="el-GR" smtClean="0">
                <a:solidFill>
                  <a:srgbClr val="FF0000"/>
                </a:solidFill>
                <a:latin typeface="Calibri" pitchFamily="34" charset="0"/>
              </a:rPr>
              <a:t>124 μ.Χ. </a:t>
            </a:r>
            <a:r>
              <a:rPr altLang="el-GR" smtClean="0">
                <a:solidFill>
                  <a:schemeClr val="tx1"/>
                </a:solidFill>
                <a:latin typeface="Calibri" pitchFamily="34" charset="0"/>
              </a:rPr>
              <a:t>πραγματοποίησε την πρώτη του επίσκεψη στην Ελλάδα και </a:t>
            </a:r>
            <a:r>
              <a:rPr altLang="el-GR" smtClean="0">
                <a:solidFill>
                  <a:srgbClr val="FF0000"/>
                </a:solidFill>
                <a:latin typeface="Calibri" pitchFamily="34" charset="0"/>
              </a:rPr>
              <a:t>συμμετείχε στα Ελευσίνια μυστήρια</a:t>
            </a:r>
            <a:r>
              <a:rPr altLang="el-GR" smtClean="0">
                <a:latin typeface="Calibri" pitchFamily="34" charset="0"/>
              </a:rPr>
              <a:t>. </a:t>
            </a:r>
          </a:p>
          <a:p>
            <a:pPr marL="0" indent="0">
              <a:buFont typeface="Wingdings" pitchFamily="2" charset="2"/>
              <a:buNone/>
            </a:pPr>
            <a:r>
              <a:rPr altLang="el-GR" smtClean="0">
                <a:latin typeface="Calibri" pitchFamily="34" charset="0"/>
              </a:rPr>
              <a:t>Σύμφωνα με τον Παυσανία, οι Έλληνες για να τον τιμήσουν τοποθέτησαν ένα </a:t>
            </a:r>
            <a:r>
              <a:rPr altLang="el-GR" smtClean="0">
                <a:solidFill>
                  <a:srgbClr val="FF0000"/>
                </a:solidFill>
                <a:latin typeface="Calibri" pitchFamily="34" charset="0"/>
              </a:rPr>
              <a:t>άγαλμα του </a:t>
            </a:r>
            <a:r>
              <a:rPr altLang="el-GR" smtClean="0">
                <a:latin typeface="Calibri" pitchFamily="34" charset="0"/>
              </a:rPr>
              <a:t>μέσα στο Παρθενώνα.... </a:t>
            </a:r>
            <a:br>
              <a:rPr altLang="el-GR" smtClean="0">
                <a:latin typeface="Calibri" pitchFamily="34" charset="0"/>
              </a:rPr>
            </a:br>
            <a:r>
              <a:rPr altLang="el-GR" smtClean="0">
                <a:latin typeface="Calibri" pitchFamily="34" charset="0"/>
              </a:rPr>
              <a:t/>
            </a:r>
            <a:br>
              <a:rPr altLang="el-GR" smtClean="0">
                <a:latin typeface="Calibri" pitchFamily="34" charset="0"/>
              </a:rPr>
            </a:br>
            <a:r>
              <a:rPr altLang="el-GR" smtClean="0">
                <a:latin typeface="Calibri" pitchFamily="34" charset="0"/>
              </a:rPr>
              <a:t/>
            </a:r>
            <a:br>
              <a:rPr altLang="el-GR" smtClean="0">
                <a:latin typeface="Calibri" pitchFamily="34" charset="0"/>
              </a:rPr>
            </a:br>
            <a:endParaRPr altLang="el-GR" smtClean="0">
              <a:latin typeface="Calibri" pitchFamily="34" charset="0"/>
            </a:endParaRPr>
          </a:p>
        </p:txBody>
      </p:sp>
      <p:sp>
        <p:nvSpPr>
          <p:cNvPr id="17411" name="Τίτλος 1"/>
          <p:cNvSpPr txBox="1">
            <a:spLocks noGrp="1"/>
          </p:cNvSpPr>
          <p:nvPr>
            <p:ph type="title"/>
          </p:nvPr>
        </p:nvSpPr>
        <p:spPr>
          <a:xfrm>
            <a:off x="612775" y="228600"/>
            <a:ext cx="8153400" cy="990600"/>
          </a:xfrm>
        </p:spPr>
        <p:txBody>
          <a:bodyPr/>
          <a:lstStyle/>
          <a:p>
            <a:endParaRPr smtClean="0">
              <a:latin typeface="Calibri"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txBox="1">
            <a:spLocks noGrp="1"/>
          </p:cNvSpPr>
          <p:nvPr>
            <p:ph type="title"/>
          </p:nvPr>
        </p:nvSpPr>
        <p:spPr>
          <a:xfrm>
            <a:off x="612775" y="228600"/>
            <a:ext cx="8153400" cy="990600"/>
          </a:xfrm>
        </p:spPr>
        <p:txBody>
          <a:bodyPr/>
          <a:lstStyle/>
          <a:p>
            <a:r>
              <a:rPr altLang="el-GR" smtClean="0">
                <a:latin typeface="Calibri" pitchFamily="34" charset="0"/>
              </a:rPr>
              <a:t>Αναβίωση ελληνικής Θρησκείας </a:t>
            </a:r>
          </a:p>
        </p:txBody>
      </p:sp>
      <p:sp>
        <p:nvSpPr>
          <p:cNvPr id="18435" name="Θέση περιεχομένου 2"/>
          <p:cNvSpPr txBox="1">
            <a:spLocks noGrp="1"/>
          </p:cNvSpPr>
          <p:nvPr>
            <p:ph idx="1"/>
          </p:nvPr>
        </p:nvSpPr>
        <p:spPr>
          <a:xfrm>
            <a:off x="612775" y="1600200"/>
            <a:ext cx="8153400" cy="4495800"/>
          </a:xfrm>
        </p:spPr>
        <p:txBody>
          <a:bodyPr/>
          <a:lstStyle/>
          <a:p>
            <a:pPr marL="0" indent="0">
              <a:buFont typeface="Wingdings" pitchFamily="2" charset="2"/>
              <a:buNone/>
            </a:pPr>
            <a:r>
              <a:rPr altLang="el-GR" smtClean="0">
                <a:latin typeface="Calibri" pitchFamily="34" charset="0"/>
              </a:rPr>
              <a:t>Η υπεράσπιση της αρχαίας ελληνικής θρησκείας δεν ήταν τυχαία. </a:t>
            </a:r>
          </a:p>
          <a:p>
            <a:pPr marL="0" indent="0">
              <a:buFont typeface="Wingdings" pitchFamily="2" charset="2"/>
              <a:buNone/>
            </a:pPr>
            <a:r>
              <a:rPr altLang="el-GR" smtClean="0">
                <a:latin typeface="Calibri" pitchFamily="34" charset="0"/>
              </a:rPr>
              <a:t>Απώτερος </a:t>
            </a:r>
            <a:r>
              <a:rPr altLang="el-GR" smtClean="0">
                <a:solidFill>
                  <a:srgbClr val="FF0000"/>
                </a:solidFill>
                <a:latin typeface="Calibri" pitchFamily="34" charset="0"/>
              </a:rPr>
              <a:t>στόχος </a:t>
            </a:r>
            <a:r>
              <a:rPr altLang="el-GR" smtClean="0">
                <a:latin typeface="Calibri" pitchFamily="34" charset="0"/>
              </a:rPr>
              <a:t>της ήταν η </a:t>
            </a:r>
            <a:r>
              <a:rPr altLang="el-GR" smtClean="0">
                <a:solidFill>
                  <a:srgbClr val="FF0000"/>
                </a:solidFill>
                <a:latin typeface="Calibri" pitchFamily="34" charset="0"/>
              </a:rPr>
              <a:t>αποκατάσταση μνημείων αφιερωμένων στη Ρώμη</a:t>
            </a:r>
            <a:r>
              <a:rPr altLang="el-GR" smtClean="0">
                <a:latin typeface="Calibri" pitchFamily="34" charset="0"/>
              </a:rPr>
              <a:t>. </a:t>
            </a:r>
          </a:p>
          <a:p>
            <a:pPr marL="0" indent="0">
              <a:buFont typeface="Wingdings" pitchFamily="2" charset="2"/>
              <a:buNone/>
            </a:pPr>
            <a:r>
              <a:rPr altLang="el-GR" smtClean="0">
                <a:latin typeface="Calibri" pitchFamily="34" charset="0"/>
              </a:rPr>
              <a:t>Αναφέρουμε ενδεικτικά τη μακρόχρονη και σοβαρότατη συζήτηση σχετικά με τις τροποποιήσεις του </a:t>
            </a:r>
            <a:r>
              <a:rPr altLang="el-GR" smtClean="0">
                <a:solidFill>
                  <a:schemeClr val="tx1"/>
                </a:solidFill>
                <a:latin typeface="Calibri" pitchFamily="34" charset="0"/>
              </a:rPr>
              <a:t>Πάνθεον </a:t>
            </a:r>
            <a:r>
              <a:rPr altLang="el-GR" smtClean="0">
                <a:latin typeface="Calibri" pitchFamily="34" charset="0"/>
              </a:rPr>
              <a:t>του Αγρίππα.</a:t>
            </a:r>
          </a:p>
          <a:p>
            <a:pPr marL="0" indent="0">
              <a:buFont typeface="Wingdings" pitchFamily="2" charset="2"/>
              <a:buNone/>
            </a:pPr>
            <a:endParaRPr altLang="el-GR" smtClean="0">
              <a:latin typeface="Calibri"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19459"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Προγραμματισμένα κάλεσε το </a:t>
            </a:r>
            <a:r>
              <a:rPr altLang="el-GR" smtClean="0">
                <a:solidFill>
                  <a:srgbClr val="FF0000"/>
                </a:solidFill>
                <a:latin typeface="Calibri" pitchFamily="34" charset="0"/>
              </a:rPr>
              <a:t>131/2μ.Χ.</a:t>
            </a:r>
            <a:r>
              <a:rPr altLang="el-GR" smtClean="0">
                <a:latin typeface="Calibri" pitchFamily="34" charset="0"/>
              </a:rPr>
              <a:t> ο Αδριανός τις ελληνικές πόλεις να μετάσχουν σ’ ένα μόνιμο </a:t>
            </a:r>
            <a:r>
              <a:rPr altLang="el-GR" smtClean="0">
                <a:solidFill>
                  <a:srgbClr val="FF0000"/>
                </a:solidFill>
                <a:latin typeface="Calibri" pitchFamily="34" charset="0"/>
              </a:rPr>
              <a:t>«Συνέδριον των Πανελλήνων» </a:t>
            </a:r>
            <a:r>
              <a:rPr altLang="el-GR" smtClean="0">
                <a:latin typeface="Calibri" pitchFamily="34" charset="0"/>
              </a:rPr>
              <a:t>με έδρα την Αθήνα. </a:t>
            </a:r>
          </a:p>
          <a:p>
            <a:r>
              <a:rPr altLang="el-GR" smtClean="0">
                <a:latin typeface="Calibri" pitchFamily="34" charset="0"/>
              </a:rPr>
              <a:t>Σκοπός αυτού του Πανελληνίου ήταν η αναβίωση της κλασσικής Ελλάδας και η ενίσχυση του γοήτρου των  Ελευσινιακών Μυστηρίων. </a:t>
            </a:r>
          </a:p>
          <a:p>
            <a:r>
              <a:rPr altLang="el-GR" smtClean="0">
                <a:latin typeface="Calibri" pitchFamily="34" charset="0"/>
              </a:rPr>
              <a:t>Ο ίδιος </a:t>
            </a:r>
            <a:r>
              <a:rPr altLang="el-GR" smtClean="0">
                <a:solidFill>
                  <a:srgbClr val="FF0000"/>
                </a:solidFill>
                <a:latin typeface="Calibri" pitchFamily="34" charset="0"/>
              </a:rPr>
              <a:t>ο αυτοκράτορας λατρεύτηκε ως Πανελλήνιος</a:t>
            </a:r>
            <a:r>
              <a:rPr altLang="el-GR" smtClean="0">
                <a:latin typeface="Calibri" pitchFamily="34" charset="0"/>
              </a:rPr>
              <a: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20483"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Ένα πολύ σημαντικό κτήριο του Αδριανού στην Αθήνα ήταν το </a:t>
            </a:r>
            <a:r>
              <a:rPr altLang="el-GR" smtClean="0">
                <a:solidFill>
                  <a:srgbClr val="FF0000"/>
                </a:solidFill>
                <a:latin typeface="Calibri" pitchFamily="34" charset="0"/>
              </a:rPr>
              <a:t>Πάνθεον (θεοῖς τοῖς  πᾶσιν  ἱερόν κοινόν</a:t>
            </a:r>
            <a:r>
              <a:rPr altLang="el-GR" smtClean="0">
                <a:latin typeface="Calibri" pitchFamily="34" charset="0"/>
              </a:rPr>
              <a:t>), όπου ήταν αναγεγραμμένες αναφορές για όλα τα ιερά κτήρια , τα αναθήματα και στις δωρεές του αυτοκράτορα προς τις πόλεις των Ελλήνων αλλά και των Βαρβάρων. Το Πάνθεον ταυτίστηκε με τα εντυπωσιακά ερείπια ενός τρίκλιτου ναού στην οδό Αδριανού στην Πλάκα.</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txBox="1">
            <a:spLocks noGrp="1"/>
          </p:cNvSpPr>
          <p:nvPr>
            <p:ph type="title"/>
          </p:nvPr>
        </p:nvSpPr>
        <p:spPr>
          <a:xfrm>
            <a:off x="612775" y="228600"/>
            <a:ext cx="8153400" cy="990600"/>
          </a:xfrm>
        </p:spPr>
        <p:txBody>
          <a:bodyPr/>
          <a:lstStyle/>
          <a:p>
            <a:r>
              <a:rPr altLang="el-GR" smtClean="0">
                <a:latin typeface="Calibri" pitchFamily="34" charset="0"/>
              </a:rPr>
              <a:t>Ελευσίνια Μυστήρια</a:t>
            </a:r>
          </a:p>
        </p:txBody>
      </p:sp>
      <p:sp>
        <p:nvSpPr>
          <p:cNvPr id="21507"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Ο φιλελληνισμός του βέβαια διαφαίνεται και στο θρησκευτικό τομέα. </a:t>
            </a:r>
          </a:p>
          <a:p>
            <a:r>
              <a:rPr altLang="el-GR" smtClean="0">
                <a:latin typeface="Calibri" pitchFamily="34" charset="0"/>
              </a:rPr>
              <a:t>Έδειξε ιδιαίτερο ενδιαφέρον για τα μυστήρια, τα </a:t>
            </a:r>
            <a:r>
              <a:rPr altLang="el-GR" smtClean="0">
                <a:solidFill>
                  <a:srgbClr val="FF0000"/>
                </a:solidFill>
                <a:latin typeface="Calibri" pitchFamily="34" charset="0"/>
              </a:rPr>
              <a:t>Ελευσίνια και τα Διονύσια</a:t>
            </a:r>
            <a:r>
              <a:rPr altLang="el-GR" smtClean="0">
                <a:latin typeface="Calibri" pitchFamily="34" charset="0"/>
              </a:rPr>
              <a:t>. </a:t>
            </a:r>
          </a:p>
          <a:p>
            <a:r>
              <a:rPr altLang="el-GR" smtClean="0">
                <a:solidFill>
                  <a:srgbClr val="FF0000"/>
                </a:solidFill>
                <a:latin typeface="Calibri" pitchFamily="34" charset="0"/>
              </a:rPr>
              <a:t>Μυήθηκε</a:t>
            </a:r>
            <a:r>
              <a:rPr altLang="el-GR" smtClean="0">
                <a:latin typeface="Calibri" pitchFamily="34" charset="0"/>
              </a:rPr>
              <a:t> μάλιστα στο τελετουργικό των </a:t>
            </a:r>
            <a:r>
              <a:rPr altLang="el-GR" smtClean="0">
                <a:solidFill>
                  <a:srgbClr val="FF0000"/>
                </a:solidFill>
                <a:latin typeface="Calibri" pitchFamily="34" charset="0"/>
              </a:rPr>
              <a:t>Ελευσίνιων Μυστηρίων</a:t>
            </a:r>
            <a:r>
              <a:rPr altLang="el-GR" smtClean="0">
                <a:latin typeface="Calibri" pitchFamily="34" charset="0"/>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22531"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Ας μην ξεχνάμε ότι </a:t>
            </a:r>
            <a:r>
              <a:rPr altLang="el-GR" smtClean="0">
                <a:solidFill>
                  <a:srgbClr val="FF0000"/>
                </a:solidFill>
                <a:latin typeface="Calibri" pitchFamily="34" charset="0"/>
              </a:rPr>
              <a:t>τα Ελευσίνια μυστήρια </a:t>
            </a:r>
            <a:r>
              <a:rPr altLang="el-GR" smtClean="0">
                <a:latin typeface="Calibri" pitchFamily="34" charset="0"/>
              </a:rPr>
              <a:t>ήταν </a:t>
            </a:r>
            <a:r>
              <a:rPr altLang="el-GR" smtClean="0">
                <a:solidFill>
                  <a:srgbClr val="FF0000"/>
                </a:solidFill>
                <a:latin typeface="Calibri" pitchFamily="34" charset="0"/>
              </a:rPr>
              <a:t>ιδιαίτερα δημοφιλή κατά το 2</a:t>
            </a:r>
            <a:r>
              <a:rPr altLang="el-GR" baseline="30000" smtClean="0">
                <a:solidFill>
                  <a:srgbClr val="FF0000"/>
                </a:solidFill>
                <a:latin typeface="Calibri" pitchFamily="34" charset="0"/>
              </a:rPr>
              <a:t>ο</a:t>
            </a:r>
            <a:r>
              <a:rPr altLang="el-GR" smtClean="0">
                <a:solidFill>
                  <a:srgbClr val="FF0000"/>
                </a:solidFill>
                <a:latin typeface="Calibri" pitchFamily="34" charset="0"/>
              </a:rPr>
              <a:t> μΧ αιώνα </a:t>
            </a:r>
            <a:r>
              <a:rPr altLang="el-GR" smtClean="0">
                <a:latin typeface="Calibri" pitchFamily="34" charset="0"/>
              </a:rPr>
              <a:t>και ο Αδριανός, φύση ιδιαίτερα περίεργη, ήταν φυσικό να νοιώσει μια έλξη για αυτά. Δεν πρόκειται εξάλλου για μεμονωμένο περιστατικό. </a:t>
            </a:r>
          </a:p>
          <a:p>
            <a:r>
              <a:rPr altLang="el-GR" smtClean="0">
                <a:latin typeface="Calibri" pitchFamily="34" charset="0"/>
              </a:rPr>
              <a:t>Πρόκειται για μια χρονική περίοδο κατά την οποία υπάρχει η </a:t>
            </a:r>
            <a:r>
              <a:rPr altLang="el-GR" smtClean="0">
                <a:solidFill>
                  <a:srgbClr val="FF0000"/>
                </a:solidFill>
                <a:latin typeface="Calibri" pitchFamily="34" charset="0"/>
              </a:rPr>
              <a:t>τάση αναβίωσης του αρχαίου ελληνικού πνεύματος και κόσμου</a:t>
            </a:r>
            <a:r>
              <a:rPr altLang="el-GR" smtClean="0">
                <a:latin typeface="Calibri" pitchFamily="34" charset="0"/>
              </a:rPr>
              <a: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23555"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Είναι φυσικό λοιπόν </a:t>
            </a:r>
            <a:r>
              <a:rPr altLang="el-GR" smtClean="0">
                <a:solidFill>
                  <a:srgbClr val="FF0000"/>
                </a:solidFill>
                <a:latin typeface="Calibri" pitchFamily="34" charset="0"/>
              </a:rPr>
              <a:t>να σπεύσει να εκμεταλλευτεί υπέρ του, αυτήν την τάση</a:t>
            </a:r>
            <a:r>
              <a:rPr altLang="el-GR" smtClean="0">
                <a:latin typeface="Calibri" pitchFamily="34" charset="0"/>
              </a:rPr>
              <a:t>, δείχνοντας προσωπικά, ένα ιδιαίτερο ενδιαφέρον για αυτά τα «μυστήρια».</a:t>
            </a:r>
          </a:p>
          <a:p>
            <a:endParaRPr altLang="el-GR" smtClean="0">
              <a:latin typeface="Calibri"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txBox="1">
            <a:spLocks noGrp="1"/>
          </p:cNvSpPr>
          <p:nvPr>
            <p:ph type="title"/>
          </p:nvPr>
        </p:nvSpPr>
        <p:spPr>
          <a:xfrm>
            <a:off x="612775" y="228600"/>
            <a:ext cx="8153400" cy="990600"/>
          </a:xfrm>
        </p:spPr>
        <p:txBody>
          <a:bodyPr/>
          <a:lstStyle/>
          <a:p>
            <a:r>
              <a:rPr altLang="el-GR" smtClean="0">
                <a:latin typeface="Calibri" pitchFamily="34" charset="0"/>
              </a:rPr>
              <a:t>Πότε μυήθηκε στα μυστήρια</a:t>
            </a:r>
          </a:p>
        </p:txBody>
      </p:sp>
      <p:sp>
        <p:nvSpPr>
          <p:cNvPr id="24579" name="Θέση περιεχομένου 2"/>
          <p:cNvSpPr txBox="1">
            <a:spLocks noGrp="1"/>
          </p:cNvSpPr>
          <p:nvPr>
            <p:ph idx="1"/>
          </p:nvPr>
        </p:nvSpPr>
        <p:spPr>
          <a:xfrm>
            <a:off x="612775" y="1600200"/>
            <a:ext cx="8153400" cy="5068888"/>
          </a:xfrm>
        </p:spPr>
        <p:txBody>
          <a:bodyPr/>
          <a:lstStyle/>
          <a:p>
            <a:r>
              <a:rPr altLang="el-GR" smtClean="0">
                <a:latin typeface="Calibri" pitchFamily="34" charset="0"/>
              </a:rPr>
              <a:t>Ο Αδριανός όταν ήλθε στην Αθήνα και μυήθηκε στα Ελευσίνια Μυστήρια, κατασκεύασε και γέφυρα στον Ελευσινιακό Κηφισό. Επειδή είναι γνωστό, ότι </a:t>
            </a:r>
            <a:r>
              <a:rPr altLang="el-GR" smtClean="0">
                <a:solidFill>
                  <a:srgbClr val="FF0000"/>
                </a:solidFill>
                <a:latin typeface="Calibri" pitchFamily="34" charset="0"/>
              </a:rPr>
              <a:t>ο Αδριανός μυήθηκε στα Μυστήρια μεταξύ των ετών 124-125 μ.Χ., </a:t>
            </a:r>
            <a:r>
              <a:rPr altLang="el-GR" smtClean="0">
                <a:latin typeface="Calibri" pitchFamily="34" charset="0"/>
              </a:rPr>
              <a:t>τότε πρέπει να τοποθετηθεί και η κατασκευή της γέφυρας. Ο Παυσανίας επισκέφθηκε την Ελευσίνα 25 χρόνια μετά την πολύμηνη παραμονή του Αδριανού στην Αθηνά και ίσως έμαθε, πως αφορμή στην κατασκευή της γέφυρας, έδωσε μια πλημμύρα του Κηφισού το φθινόπωρο του 125 μ.Χ.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 name="Θέση περιεχομένου 2"/>
          <p:cNvSpPr>
            <a:spLocks noGrp="1"/>
          </p:cNvSpPr>
          <p:nvPr>
            <p:ph idx="1"/>
          </p:nvPr>
        </p:nvSpPr>
        <p:spPr>
          <a:xfrm>
            <a:off x="179388" y="1600200"/>
            <a:ext cx="8964612" cy="5429250"/>
          </a:xfrm>
        </p:spPr>
        <p:txBody>
          <a:bodyPr/>
          <a:lstStyle/>
          <a:p>
            <a:pPr>
              <a:defRPr/>
            </a:pPr>
            <a:endParaRPr dirty="0" smtClean="0"/>
          </a:p>
          <a:p>
            <a:pPr>
              <a:defRPr/>
            </a:pPr>
            <a:r>
              <a:rPr dirty="0" smtClean="0"/>
              <a:t>Στον </a:t>
            </a:r>
            <a:r>
              <a:rPr dirty="0"/>
              <a:t>προαύλιο χώρο του Ιερού της Ελευσίνας στήθηκαν από τους </a:t>
            </a:r>
            <a:r>
              <a:rPr dirty="0" err="1"/>
              <a:t>Πανέλληνες</a:t>
            </a:r>
            <a:r>
              <a:rPr dirty="0"/>
              <a:t> </a:t>
            </a:r>
            <a:r>
              <a:rPr dirty="0">
                <a:solidFill>
                  <a:srgbClr val="FF0000"/>
                </a:solidFill>
              </a:rPr>
              <a:t>δύο μνημειακές πύλες </a:t>
            </a:r>
            <a:r>
              <a:rPr dirty="0"/>
              <a:t>, η μία στο τέλος του δρόμου που ερχόταν από την Πελοπόννησο και η άλλη στο τέλος του δρόμου που ερχόταν από το λιμάνι της Ελευσίνας. </a:t>
            </a:r>
            <a:r>
              <a:rPr dirty="0">
                <a:solidFill>
                  <a:schemeClr val="tx1">
                    <a:lumMod val="95000"/>
                    <a:lumOff val="5000"/>
                  </a:schemeClr>
                </a:solidFill>
              </a:rPr>
              <a:t>Και οι δυο ήταν πιστά αντίγραφα της πύλης του Αδριανού στην Αθήνα</a:t>
            </a:r>
            <a:r>
              <a:rPr dirty="0"/>
              <a:t>. Οι επιγραφές με μεγάλα γράμματα στις δυο όψεις τους πληροφορούσαν τους επισκέπτες ότι είχαν στηθεί </a:t>
            </a:r>
            <a:r>
              <a:rPr dirty="0">
                <a:solidFill>
                  <a:srgbClr val="FF0000"/>
                </a:solidFill>
              </a:rPr>
              <a:t>για τις δύο θεές της Ελευσίνας </a:t>
            </a:r>
            <a:r>
              <a:rPr dirty="0"/>
              <a:t>και </a:t>
            </a:r>
            <a:r>
              <a:rPr dirty="0">
                <a:solidFill>
                  <a:srgbClr val="FF0000"/>
                </a:solidFill>
              </a:rPr>
              <a:t>για τον αυτοκράτορα</a:t>
            </a:r>
            <a:r>
              <a:rPr dirty="0"/>
              <a:t>, εννοώντας </a:t>
            </a:r>
            <a:r>
              <a:rPr dirty="0">
                <a:solidFill>
                  <a:srgbClr val="FF0000"/>
                </a:solidFill>
              </a:rPr>
              <a:t>τον</a:t>
            </a:r>
            <a:r>
              <a:rPr dirty="0"/>
              <a:t> </a:t>
            </a:r>
            <a:r>
              <a:rPr dirty="0">
                <a:solidFill>
                  <a:srgbClr val="FF0000"/>
                </a:solidFill>
              </a:rPr>
              <a:t>Ολύμπιο αυτοκράτορα Αδριανό</a:t>
            </a:r>
            <a:r>
              <a:rPr dirty="0"/>
              <a:t>.</a:t>
            </a:r>
          </a:p>
        </p:txBody>
      </p:sp>
      <p:pic>
        <p:nvPicPr>
          <p:cNvPr id="25604" name="Picture 2"/>
          <p:cNvPicPr>
            <a:picLocks noChangeAspect="1" noChangeArrowheads="1"/>
          </p:cNvPicPr>
          <p:nvPr/>
        </p:nvPicPr>
        <p:blipFill>
          <a:blip r:embed="rId3"/>
          <a:srcRect/>
          <a:stretch>
            <a:fillRect/>
          </a:stretch>
        </p:blipFill>
        <p:spPr bwMode="auto">
          <a:xfrm>
            <a:off x="1533525" y="31750"/>
            <a:ext cx="6076950" cy="2173288"/>
          </a:xfrm>
          <a:prstGeom prst="rect">
            <a:avLst/>
          </a:prstGeom>
          <a:noFill/>
          <a:ln w="9525">
            <a:noFill/>
            <a:miter lim="800000"/>
            <a:headEnd/>
            <a:tailEnd/>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8194" name="Τίτλος 1"/>
          <p:cNvSpPr txBox="1">
            <a:spLocks noGrp="1"/>
          </p:cNvSpPr>
          <p:nvPr>
            <p:ph type="title"/>
          </p:nvPr>
        </p:nvSpPr>
        <p:spPr>
          <a:xfrm>
            <a:off x="612775" y="228600"/>
            <a:ext cx="8531225" cy="990600"/>
          </a:xfrm>
        </p:spPr>
        <p:txBody>
          <a:bodyPr/>
          <a:lstStyle/>
          <a:p>
            <a:pPr algn="ctr"/>
            <a:r>
              <a:rPr altLang="el-GR" sz="2800" smtClean="0">
                <a:latin typeface="Calibri" pitchFamily="34" charset="0"/>
              </a:rPr>
              <a:t>Πολιτικός, ταξιδευτής &amp; βαθιά θρησκευόμενος</a:t>
            </a:r>
          </a:p>
        </p:txBody>
      </p:sp>
      <p:sp>
        <p:nvSpPr>
          <p:cNvPr id="8195" name="Θέση περιεχομένου 2"/>
          <p:cNvSpPr txBox="1">
            <a:spLocks noGrp="1"/>
          </p:cNvSpPr>
          <p:nvPr>
            <p:ph idx="1"/>
          </p:nvPr>
        </p:nvSpPr>
        <p:spPr>
          <a:xfrm>
            <a:off x="612775" y="1600200"/>
            <a:ext cx="8153400" cy="4495800"/>
          </a:xfrm>
        </p:spPr>
        <p:txBody>
          <a:bodyPr/>
          <a:lstStyle/>
          <a:p>
            <a:pPr marL="0" indent="0">
              <a:buFont typeface="Wingdings" pitchFamily="2" charset="2"/>
              <a:buNone/>
            </a:pPr>
            <a:r>
              <a:rPr altLang="el-GR" smtClean="0">
                <a:latin typeface="Calibri" pitchFamily="34" charset="0"/>
              </a:rPr>
              <a:t>Ο </a:t>
            </a:r>
            <a:r>
              <a:rPr altLang="el-GR" b="1" smtClean="0">
                <a:latin typeface="Calibri" pitchFamily="34" charset="0"/>
              </a:rPr>
              <a:t>Πόπλιος Αίλιος Τραϊανός Αδριανός</a:t>
            </a:r>
            <a:r>
              <a:rPr altLang="el-GR" smtClean="0">
                <a:latin typeface="Calibri" pitchFamily="34" charset="0"/>
              </a:rPr>
              <a:t> (</a:t>
            </a:r>
            <a:r>
              <a:rPr altLang="el-GR" i="1" smtClean="0">
                <a:latin typeface="Calibri" pitchFamily="34" charset="0"/>
              </a:rPr>
              <a:t>Publius Aelius Traianus Hadrianus</a:t>
            </a:r>
            <a:r>
              <a:rPr altLang="el-GR" smtClean="0">
                <a:latin typeface="Calibri" pitchFamily="34" charset="0"/>
              </a:rPr>
              <a:t>, </a:t>
            </a:r>
            <a:r>
              <a:rPr altLang="el-GR" smtClean="0">
                <a:solidFill>
                  <a:srgbClr val="FF0000"/>
                </a:solidFill>
                <a:latin typeface="Calibri" pitchFamily="34" charset="0"/>
              </a:rPr>
              <a:t>24 Ιανουαρίου 76 - 10 Ιουλίου 138</a:t>
            </a:r>
            <a:r>
              <a:rPr altLang="el-GR" smtClean="0">
                <a:latin typeface="Calibri" pitchFamily="34" charset="0"/>
              </a:rPr>
              <a:t>), ήταν Ρωμαίος αυτοκράτορας κατά τα έτη </a:t>
            </a:r>
            <a:r>
              <a:rPr altLang="el-GR" smtClean="0">
                <a:solidFill>
                  <a:srgbClr val="FF0000"/>
                </a:solidFill>
                <a:latin typeface="Calibri" pitchFamily="34" charset="0"/>
              </a:rPr>
              <a:t>117–138</a:t>
            </a:r>
            <a:r>
              <a:rPr altLang="el-GR" smtClean="0">
                <a:latin typeface="Calibri" pitchFamily="34" charset="0"/>
              </a:rPr>
              <a:t>, καθώς επίσης </a:t>
            </a:r>
            <a:r>
              <a:rPr altLang="el-GR" smtClean="0">
                <a:solidFill>
                  <a:srgbClr val="FF0000"/>
                </a:solidFill>
                <a:latin typeface="Calibri" pitchFamily="34" charset="0"/>
              </a:rPr>
              <a:t>στωικός</a:t>
            </a:r>
            <a:r>
              <a:rPr altLang="el-GR" smtClean="0">
                <a:latin typeface="Calibri" pitchFamily="34" charset="0"/>
              </a:rPr>
              <a:t> και </a:t>
            </a:r>
            <a:r>
              <a:rPr altLang="el-GR" smtClean="0">
                <a:solidFill>
                  <a:srgbClr val="FF0000"/>
                </a:solidFill>
                <a:latin typeface="Calibri" pitchFamily="34" charset="0"/>
              </a:rPr>
              <a:t>επικούρειος</a:t>
            </a:r>
            <a:r>
              <a:rPr altLang="el-GR" smtClean="0">
                <a:latin typeface="Calibri" pitchFamily="34" charset="0"/>
              </a:rPr>
              <a:t> φιλόσοφος. Αποτελεί τον τρίτο από τους λεγόμενους "</a:t>
            </a:r>
            <a:r>
              <a:rPr altLang="el-GR" smtClean="0">
                <a:solidFill>
                  <a:srgbClr val="FF0000"/>
                </a:solidFill>
                <a:latin typeface="Calibri" pitchFamily="34" charset="0"/>
              </a:rPr>
              <a:t>Πέντε Καλούς Αυτοκράτορες</a:t>
            </a:r>
            <a:r>
              <a:rPr altLang="el-GR" smtClean="0">
                <a:latin typeface="Calibri" pitchFamily="34" charset="0"/>
              </a:rPr>
              <a:t>". Η βασιλεία του είχε ένα διστακτικό ξεκίνημα, μια ένδοξη περίοδο ακμής και ένα τραγικό επίλογο.</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txBox="1">
            <a:spLocks noGrp="1"/>
          </p:cNvSpPr>
          <p:nvPr>
            <p:ph type="title"/>
          </p:nvPr>
        </p:nvSpPr>
        <p:spPr>
          <a:xfrm>
            <a:off x="612775" y="228600"/>
            <a:ext cx="8153400" cy="990600"/>
          </a:xfrm>
        </p:spPr>
        <p:txBody>
          <a:bodyPr/>
          <a:lstStyle/>
          <a:p>
            <a:r>
              <a:rPr altLang="el-GR" smtClean="0">
                <a:latin typeface="Calibri" pitchFamily="34" charset="0"/>
              </a:rPr>
              <a:t>Τα Ελευσίνια Μυστήρια </a:t>
            </a:r>
          </a:p>
        </p:txBody>
      </p:sp>
      <p:sp>
        <p:nvSpPr>
          <p:cNvPr id="26627" name="Θέση περιεχομένου 2"/>
          <p:cNvSpPr txBox="1">
            <a:spLocks noGrp="1"/>
          </p:cNvSpPr>
          <p:nvPr>
            <p:ph idx="1"/>
          </p:nvPr>
        </p:nvSpPr>
        <p:spPr>
          <a:xfrm>
            <a:off x="612775" y="1600200"/>
            <a:ext cx="8153400" cy="5068888"/>
          </a:xfrm>
        </p:spPr>
        <p:txBody>
          <a:bodyPr/>
          <a:lstStyle/>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r>
              <a:rPr altLang="el-GR" smtClean="0">
                <a:latin typeface="Calibri" pitchFamily="34" charset="0"/>
              </a:rPr>
              <a:t>Η ουσία των Ελευσίνιων μυστηρίων παραμένει για τον σύγχρονο άνθρωπο αλλά και στην αρχαιότητα για κάθε αμύητο, κάτι το </a:t>
            </a:r>
            <a:r>
              <a:rPr altLang="el-GR" smtClean="0">
                <a:solidFill>
                  <a:srgbClr val="FF0000"/>
                </a:solidFill>
                <a:latin typeface="Calibri" pitchFamily="34" charset="0"/>
              </a:rPr>
              <a:t>άγνωστο</a:t>
            </a:r>
            <a:r>
              <a:rPr altLang="el-GR" smtClean="0">
                <a:latin typeface="Calibri" pitchFamily="34" charset="0"/>
              </a:rPr>
              <a:t>.</a:t>
            </a:r>
          </a:p>
          <a:p>
            <a:r>
              <a:rPr altLang="el-GR" smtClean="0">
                <a:latin typeface="Calibri" pitchFamily="34" charset="0"/>
              </a:rPr>
              <a:t>Το αίτιο για αυτήν την μυστικότητα μπορεί να θεωρηθεί ότι, ”πατάει” σε δυο βάσεις, μια θρησκευτικού και μια πολιτικού χαρακτήρα. </a:t>
            </a:r>
          </a:p>
        </p:txBody>
      </p:sp>
      <p:pic>
        <p:nvPicPr>
          <p:cNvPr id="26628" name="Picture 2" descr="https://i0.wp.com/1.bp.blogspot.com/-j2QzJ3aLZoY/UFDTyJAO3OI/AAAAAAAAHh4/ME_uIK3t_tQ/s320/image020.jpg"/>
          <p:cNvPicPr>
            <a:picLocks noChangeAspect="1" noChangeArrowheads="1"/>
          </p:cNvPicPr>
          <p:nvPr/>
        </p:nvPicPr>
        <p:blipFill>
          <a:blip r:embed="rId3"/>
          <a:srcRect/>
          <a:stretch>
            <a:fillRect/>
          </a:stretch>
        </p:blipFill>
        <p:spPr bwMode="auto">
          <a:xfrm>
            <a:off x="1331913" y="1052513"/>
            <a:ext cx="6048375" cy="2590800"/>
          </a:xfrm>
          <a:prstGeom prst="rect">
            <a:avLst/>
          </a:prstGeom>
          <a:noFill/>
          <a:ln w="9525">
            <a:noFill/>
            <a:miter lim="800000"/>
            <a:headEnd/>
            <a:tailEnd/>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27651" name="Θέση περιεχομένου 2"/>
          <p:cNvSpPr txBox="1">
            <a:spLocks noGrp="1"/>
          </p:cNvSpPr>
          <p:nvPr>
            <p:ph idx="1"/>
          </p:nvPr>
        </p:nvSpPr>
        <p:spPr>
          <a:xfrm>
            <a:off x="612775" y="1600200"/>
            <a:ext cx="8153400" cy="5068888"/>
          </a:xfrm>
        </p:spPr>
        <p:txBody>
          <a:bodyPr/>
          <a:lstStyle/>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r>
              <a:rPr altLang="el-GR" smtClean="0">
                <a:latin typeface="Calibri" pitchFamily="34" charset="0"/>
              </a:rPr>
              <a:t>Όσο αφορά την </a:t>
            </a:r>
            <a:r>
              <a:rPr altLang="el-GR" smtClean="0">
                <a:solidFill>
                  <a:srgbClr val="FF0000"/>
                </a:solidFill>
                <a:latin typeface="Calibri" pitchFamily="34" charset="0"/>
              </a:rPr>
              <a:t>θρησκευτική πλευρά του ζητήματος</a:t>
            </a:r>
            <a:r>
              <a:rPr altLang="el-GR" smtClean="0">
                <a:latin typeface="Calibri" pitchFamily="34" charset="0"/>
              </a:rPr>
              <a:t>, μια αναδρομή στον ομηρικό ύμνο είναι αρκετή. Στο τέλος λοιπόν του </a:t>
            </a:r>
            <a:r>
              <a:rPr altLang="el-GR" smtClean="0">
                <a:solidFill>
                  <a:srgbClr val="FF0000"/>
                </a:solidFill>
                <a:latin typeface="Calibri" pitchFamily="34" charset="0"/>
              </a:rPr>
              <a:t>ύμνου προς τη Δήμητρα </a:t>
            </a:r>
            <a:r>
              <a:rPr altLang="el-GR" smtClean="0">
                <a:latin typeface="Calibri" pitchFamily="34" charset="0"/>
              </a:rPr>
              <a:t>διαβάζουμε: “Η Δήμητρα μύησε όλους εις τα σεβαστά μυστήρια της, τα οποία δεν επιτρέπετε ούτε να τα παραμελούμε, ούτε να τα διερευνούμε, ούτε να τα κοινολογούμε”</a:t>
            </a:r>
          </a:p>
          <a:p>
            <a:endParaRPr altLang="el-GR" smtClean="0">
              <a:latin typeface="Calibri" pitchFamily="34" charset="0"/>
            </a:endParaRPr>
          </a:p>
        </p:txBody>
      </p:sp>
      <p:pic>
        <p:nvPicPr>
          <p:cNvPr id="27652" name="Picture 2"/>
          <p:cNvPicPr>
            <a:picLocks noChangeAspect="1" noChangeArrowheads="1"/>
          </p:cNvPicPr>
          <p:nvPr/>
        </p:nvPicPr>
        <p:blipFill>
          <a:blip r:embed="rId3"/>
          <a:srcRect/>
          <a:stretch>
            <a:fillRect/>
          </a:stretch>
        </p:blipFill>
        <p:spPr bwMode="auto">
          <a:xfrm>
            <a:off x="2124075" y="0"/>
            <a:ext cx="4608513" cy="3048000"/>
          </a:xfrm>
          <a:prstGeom prst="rect">
            <a:avLst/>
          </a:prstGeom>
          <a:noFill/>
          <a:ln w="9525">
            <a:noFill/>
            <a:miter lim="800000"/>
            <a:headEnd/>
            <a:tailEnd/>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28675" name="Θέση περιεχομένου 2"/>
          <p:cNvSpPr txBox="1">
            <a:spLocks noGrp="1"/>
          </p:cNvSpPr>
          <p:nvPr>
            <p:ph idx="1"/>
          </p:nvPr>
        </p:nvSpPr>
        <p:spPr>
          <a:xfrm>
            <a:off x="612775" y="1600200"/>
            <a:ext cx="8153400" cy="5257800"/>
          </a:xfrm>
        </p:spPr>
        <p:txBody>
          <a:bodyPr/>
          <a:lstStyle/>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r>
              <a:rPr altLang="el-GR" smtClean="0">
                <a:latin typeface="Calibri" pitchFamily="34" charset="0"/>
              </a:rPr>
              <a:t>Όσο αφορά τώρα την </a:t>
            </a:r>
            <a:r>
              <a:rPr altLang="el-GR" smtClean="0">
                <a:solidFill>
                  <a:srgbClr val="FF0000"/>
                </a:solidFill>
                <a:latin typeface="Calibri" pitchFamily="34" charset="0"/>
              </a:rPr>
              <a:t>πολιτική-νομική πλευρά του ζητήματος</a:t>
            </a:r>
            <a:r>
              <a:rPr altLang="el-GR" smtClean="0">
                <a:latin typeface="Calibri" pitchFamily="34" charset="0"/>
              </a:rPr>
              <a:t>, θα πρέπει να σημειωθεί πως υπήρχε για τα μυστήρια </a:t>
            </a:r>
            <a:r>
              <a:rPr altLang="el-GR" smtClean="0">
                <a:solidFill>
                  <a:srgbClr val="FF0000"/>
                </a:solidFill>
                <a:latin typeface="Calibri" pitchFamily="34" charset="0"/>
              </a:rPr>
              <a:t>η επιβολή δια του νόμου της ιερής τους μυστικότητας</a:t>
            </a:r>
            <a:r>
              <a:rPr altLang="el-GR" smtClean="0">
                <a:latin typeface="Calibri" pitchFamily="34" charset="0"/>
              </a:rPr>
              <a:t>. Όποιος δηλαδή τύγχανε γνωστής των όσων γίνονταν την νύχτα στο εσωτερικό του τελεστηρίου και προέβαινε στην κοινοποίηση τους, τιμωρείτε με την ποινή του θανάτου. </a:t>
            </a:r>
          </a:p>
        </p:txBody>
      </p:sp>
      <p:pic>
        <p:nvPicPr>
          <p:cNvPr id="28676" name="Picture 2"/>
          <p:cNvPicPr>
            <a:picLocks noChangeAspect="1" noChangeArrowheads="1"/>
          </p:cNvPicPr>
          <p:nvPr/>
        </p:nvPicPr>
        <p:blipFill>
          <a:blip r:embed="rId3"/>
          <a:srcRect/>
          <a:stretch>
            <a:fillRect/>
          </a:stretch>
        </p:blipFill>
        <p:spPr bwMode="auto">
          <a:xfrm>
            <a:off x="2411413" y="115888"/>
            <a:ext cx="3816350" cy="2736850"/>
          </a:xfrm>
          <a:prstGeom prst="rect">
            <a:avLst/>
          </a:prstGeom>
          <a:noFill/>
          <a:ln w="9525">
            <a:noFill/>
            <a:miter lim="800000"/>
            <a:headEnd/>
            <a:tailEnd/>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29699"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Τα μεγάλα μυστήρια διαρκούσαν </a:t>
            </a:r>
            <a:r>
              <a:rPr altLang="el-GR" smtClean="0">
                <a:solidFill>
                  <a:srgbClr val="FF0000"/>
                </a:solidFill>
                <a:latin typeface="Calibri" pitchFamily="34" charset="0"/>
              </a:rPr>
              <a:t>εννέα ημέρες </a:t>
            </a:r>
            <a:r>
              <a:rPr altLang="el-GR" smtClean="0">
                <a:latin typeface="Calibri" pitchFamily="34" charset="0"/>
              </a:rPr>
              <a:t>, όσο και η περιπλάνηση της Δήμητρας</a:t>
            </a:r>
          </a:p>
          <a:p>
            <a:r>
              <a:rPr altLang="el-GR" smtClean="0">
                <a:latin typeface="Calibri" pitchFamily="34" charset="0"/>
              </a:rPr>
              <a:t>Από το ένα μέρος ήταν το </a:t>
            </a:r>
            <a:r>
              <a:rPr altLang="el-GR" smtClean="0">
                <a:solidFill>
                  <a:srgbClr val="FF0000"/>
                </a:solidFill>
                <a:latin typeface="Calibri" pitchFamily="34" charset="0"/>
              </a:rPr>
              <a:t>αγροτικό στοιχείο</a:t>
            </a:r>
            <a:r>
              <a:rPr altLang="el-GR" smtClean="0">
                <a:latin typeface="Calibri" pitchFamily="34" charset="0"/>
              </a:rPr>
              <a:t>, το οποίο αποτελεί και την βασικότερη δικαιοδοσία της Θεάς, ως Θεάς της γεωργίας και δότειρας όλων των αγαθών που βγαίνουν για τους ανθρώπους από τα σπλάχνα της μητέρας Γης.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0723"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Από το άλλο μέρος, βρισκόταν το εσχατολογικό στοιχείο, με την ίδια την </a:t>
            </a:r>
            <a:r>
              <a:rPr altLang="el-GR" smtClean="0">
                <a:solidFill>
                  <a:srgbClr val="FF0000"/>
                </a:solidFill>
                <a:latin typeface="Calibri" pitchFamily="34" charset="0"/>
              </a:rPr>
              <a:t>Δήμητρα να εγγυάται στους μύστες μια ευτυχισμένη μεταθανάτιο ζωή</a:t>
            </a:r>
            <a:r>
              <a:rPr altLang="el-GR" smtClean="0">
                <a:latin typeface="Calibri" pitchFamily="34" charset="0"/>
              </a:rPr>
              <a:t>. Το δεύτερο αυτό στοιχείο θεωρείτε νεώτερο και από μια δεδομένη χρονική περίοδο είχε καταλάβει σημαντική θέση στις πνευματικές αναζητήσεις των Ελλήνων.</a:t>
            </a:r>
          </a:p>
          <a:p>
            <a:endParaRPr altLang="el-GR" smtClean="0">
              <a:latin typeface="Calibri"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txBox="1">
            <a:spLocks noGrp="1"/>
          </p:cNvSpPr>
          <p:nvPr>
            <p:ph type="title"/>
          </p:nvPr>
        </p:nvSpPr>
        <p:spPr>
          <a:xfrm>
            <a:off x="612775" y="228600"/>
            <a:ext cx="8153400" cy="990600"/>
          </a:xfrm>
        </p:spPr>
        <p:txBody>
          <a:bodyPr/>
          <a:lstStyle/>
          <a:p>
            <a:r>
              <a:rPr altLang="el-GR" smtClean="0">
                <a:latin typeface="Calibri" pitchFamily="34" charset="0"/>
              </a:rPr>
              <a:t>Ελληνικές θεότητες</a:t>
            </a:r>
          </a:p>
        </p:txBody>
      </p:sp>
      <p:sp>
        <p:nvSpPr>
          <p:cNvPr id="31747"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Εντούτοις, θα πρέπει να τονισθεί ότι ο Αδριανός ένοιωθε μια πραγματική </a:t>
            </a:r>
            <a:r>
              <a:rPr altLang="el-GR" smtClean="0">
                <a:solidFill>
                  <a:srgbClr val="FF0000"/>
                </a:solidFill>
                <a:latin typeface="Calibri" pitchFamily="34" charset="0"/>
              </a:rPr>
              <a:t>κλίση προς τις ελληνικές θεότητες</a:t>
            </a:r>
            <a:r>
              <a:rPr altLang="el-GR" smtClean="0">
                <a:latin typeface="Calibri" pitchFamily="34" charset="0"/>
              </a:rPr>
              <a:t> και προσπάθησε με διάφορα μέσα να αναβιώσει και να καλλιεργήσει τη λατρεία τους.</a:t>
            </a:r>
          </a:p>
          <a:p>
            <a:r>
              <a:rPr altLang="el-GR" smtClean="0">
                <a:latin typeface="Calibri" pitchFamily="34" charset="0"/>
              </a:rPr>
              <a:t>Απόδειξη αυτής του της κλίσης είναι η </a:t>
            </a:r>
            <a:r>
              <a:rPr altLang="el-GR" smtClean="0">
                <a:solidFill>
                  <a:srgbClr val="FF0000"/>
                </a:solidFill>
                <a:latin typeface="Calibri" pitchFamily="34" charset="0"/>
              </a:rPr>
              <a:t>οικοδόμηση πολυάριθμων ιερών </a:t>
            </a:r>
            <a:r>
              <a:rPr altLang="el-GR" smtClean="0">
                <a:latin typeface="Calibri" pitchFamily="34" charset="0"/>
              </a:rPr>
              <a:t>στην Ελλάδα, με υπεροχή στα </a:t>
            </a:r>
            <a:r>
              <a:rPr altLang="el-GR" smtClean="0">
                <a:solidFill>
                  <a:srgbClr val="FF0000"/>
                </a:solidFill>
                <a:latin typeface="Calibri" pitchFamily="34" charset="0"/>
              </a:rPr>
              <a:t>ιερά του Δία</a:t>
            </a:r>
            <a:r>
              <a:rPr altLang="el-GR" smtClean="0">
                <a:latin typeface="Calibri" pitchFamily="34" charset="0"/>
              </a:rPr>
              <a:t>. Αυτή η υπεροχή, μόνο τυχαία δεν μπορεί να θεωρηθεί.</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2771" name="Θέση περιεχομένου 2"/>
          <p:cNvSpPr txBox="1">
            <a:spLocks noGrp="1"/>
          </p:cNvSpPr>
          <p:nvPr>
            <p:ph idx="1"/>
          </p:nvPr>
        </p:nvSpPr>
        <p:spPr>
          <a:xfrm>
            <a:off x="612775" y="1600200"/>
            <a:ext cx="8153400" cy="4997450"/>
          </a:xfrm>
        </p:spPr>
        <p:txBody>
          <a:bodyPr/>
          <a:lstStyle/>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r>
              <a:rPr altLang="el-GR" smtClean="0">
                <a:latin typeface="Calibri" pitchFamily="34" charset="0"/>
              </a:rPr>
              <a:t>Ο Αδριανός είναι ο πρώτος αυτοκράτορας που απεικονίζεται με γενειάδα φιλοσόφου, Το βλέμμα του αποστρέφεται τα επίγεια και ατενίζει προς τον ουρανό. Το στεφάνι από φύλλα βελανιδιάς φέρει έμβλημα τον αετό του Διός.</a:t>
            </a:r>
          </a:p>
        </p:txBody>
      </p:sp>
      <p:pic>
        <p:nvPicPr>
          <p:cNvPr id="32772" name="Picture 2"/>
          <p:cNvPicPr>
            <a:picLocks noChangeAspect="1" noChangeArrowheads="1"/>
          </p:cNvPicPr>
          <p:nvPr/>
        </p:nvPicPr>
        <p:blipFill>
          <a:blip r:embed="rId3"/>
          <a:srcRect/>
          <a:stretch>
            <a:fillRect/>
          </a:stretch>
        </p:blipFill>
        <p:spPr bwMode="auto">
          <a:xfrm>
            <a:off x="1533525" y="115888"/>
            <a:ext cx="6076950" cy="3800475"/>
          </a:xfrm>
          <a:prstGeom prst="rect">
            <a:avLst/>
          </a:prstGeom>
          <a:noFill/>
          <a:ln w="9525">
            <a:noFill/>
            <a:miter lim="800000"/>
            <a:headEnd/>
            <a:tailEnd/>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3795" name="Θέση περιεχομένου 2"/>
          <p:cNvSpPr txBox="1">
            <a:spLocks noGrp="1"/>
          </p:cNvSpPr>
          <p:nvPr>
            <p:ph idx="1"/>
          </p:nvPr>
        </p:nvSpPr>
        <p:spPr>
          <a:xfrm>
            <a:off x="612775" y="1600200"/>
            <a:ext cx="8153400" cy="4495800"/>
          </a:xfrm>
        </p:spPr>
        <p:txBody>
          <a:bodyPr/>
          <a:lstStyle/>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endParaRPr altLang="el-GR" smtClean="0">
              <a:latin typeface="Calibri" pitchFamily="34" charset="0"/>
            </a:endParaRPr>
          </a:p>
          <a:p>
            <a:r>
              <a:rPr altLang="el-GR" smtClean="0">
                <a:latin typeface="Calibri" pitchFamily="34" charset="0"/>
              </a:rPr>
              <a:t>Η </a:t>
            </a:r>
            <a:r>
              <a:rPr altLang="el-GR" smtClean="0">
                <a:solidFill>
                  <a:srgbClr val="FF0000"/>
                </a:solidFill>
                <a:latin typeface="Calibri" pitchFamily="34" charset="0"/>
              </a:rPr>
              <a:t>θεοποίηση του Αδριανού ως υπόσταση ή ως εκπορευόμενου  από το Δία</a:t>
            </a:r>
            <a:r>
              <a:rPr altLang="el-GR" smtClean="0">
                <a:latin typeface="Calibri" pitchFamily="34" charset="0"/>
              </a:rPr>
              <a:t>, γνώριζε μεγάλη επιτυχία. Αναρωτιόμαστε λοιπόν μήπως αυτή η θρησκευτική πολιτική ήταν καλά μελετημένη.</a:t>
            </a:r>
          </a:p>
          <a:p>
            <a:endParaRPr altLang="el-GR" smtClean="0">
              <a:latin typeface="Calibri" pitchFamily="34" charset="0"/>
            </a:endParaRPr>
          </a:p>
        </p:txBody>
      </p:sp>
      <p:pic>
        <p:nvPicPr>
          <p:cNvPr id="33796" name="Picture 3"/>
          <p:cNvPicPr>
            <a:picLocks noChangeAspect="1" noChangeArrowheads="1"/>
          </p:cNvPicPr>
          <p:nvPr/>
        </p:nvPicPr>
        <p:blipFill>
          <a:blip r:embed="rId3"/>
          <a:srcRect/>
          <a:stretch>
            <a:fillRect/>
          </a:stretch>
        </p:blipFill>
        <p:spPr bwMode="auto">
          <a:xfrm>
            <a:off x="2627313" y="404813"/>
            <a:ext cx="3457575" cy="3168650"/>
          </a:xfrm>
          <a:prstGeom prst="rect">
            <a:avLst/>
          </a:prstGeom>
          <a:noFill/>
          <a:ln w="9525">
            <a:noFill/>
            <a:miter lim="800000"/>
            <a:headEnd/>
            <a:tailEnd/>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txBox="1">
            <a:spLocks noGrp="1"/>
          </p:cNvSpPr>
          <p:nvPr>
            <p:ph type="title"/>
          </p:nvPr>
        </p:nvSpPr>
        <p:spPr>
          <a:xfrm>
            <a:off x="612775" y="228600"/>
            <a:ext cx="8153400" cy="990600"/>
          </a:xfrm>
        </p:spPr>
        <p:txBody>
          <a:bodyPr/>
          <a:lstStyle/>
          <a:p>
            <a:r>
              <a:rPr altLang="el-GR" smtClean="0">
                <a:latin typeface="Calibri" pitchFamily="34" charset="0"/>
              </a:rPr>
              <a:t>Ο Αδριανός στην Αίγυπτο</a:t>
            </a:r>
          </a:p>
        </p:txBody>
      </p:sp>
      <p:sp>
        <p:nvSpPr>
          <p:cNvPr id="34819" name="Θέση περιεχομένου 2"/>
          <p:cNvSpPr txBox="1">
            <a:spLocks noGrp="1"/>
          </p:cNvSpPr>
          <p:nvPr>
            <p:ph idx="1"/>
          </p:nvPr>
        </p:nvSpPr>
        <p:spPr>
          <a:xfrm>
            <a:off x="250825" y="1600200"/>
            <a:ext cx="8893175" cy="5141913"/>
          </a:xfrm>
        </p:spPr>
        <p:txBody>
          <a:bodyPr/>
          <a:lstStyle/>
          <a:p>
            <a:r>
              <a:rPr altLang="el-GR" smtClean="0">
                <a:latin typeface="Calibri" pitchFamily="34" charset="0"/>
              </a:rPr>
              <a:t>Αναφορικά με τις ανατολικές θρησκείες μένει παγερά διάφορος. </a:t>
            </a:r>
          </a:p>
          <a:p>
            <a:r>
              <a:rPr altLang="el-GR" smtClean="0">
                <a:latin typeface="Calibri" pitchFamily="34" charset="0"/>
              </a:rPr>
              <a:t>Αντίθετα, δείχνει </a:t>
            </a:r>
            <a:r>
              <a:rPr altLang="el-GR" smtClean="0">
                <a:solidFill>
                  <a:srgbClr val="FF0000"/>
                </a:solidFill>
                <a:latin typeface="Calibri" pitchFamily="34" charset="0"/>
              </a:rPr>
              <a:t>υπέρμετρο ζήλο για τις αιγυπτιακές θεότητες. </a:t>
            </a:r>
          </a:p>
          <a:p>
            <a:r>
              <a:rPr altLang="el-GR" smtClean="0">
                <a:latin typeface="Calibri" pitchFamily="34" charset="0"/>
              </a:rPr>
              <a:t>Και πάλι όμως θέτουμε το ερώτημα:  μήπως και αυτή τη φορά πρόκειται για </a:t>
            </a:r>
            <a:r>
              <a:rPr altLang="el-GR" smtClean="0">
                <a:solidFill>
                  <a:srgbClr val="FF0000"/>
                </a:solidFill>
                <a:latin typeface="Calibri" pitchFamily="34" charset="0"/>
              </a:rPr>
              <a:t>απλή πολιτική</a:t>
            </a:r>
            <a:r>
              <a:rPr altLang="el-GR" smtClean="0">
                <a:latin typeface="Calibri" pitchFamily="34" charset="0"/>
              </a:rPr>
              <a:t>; </a:t>
            </a:r>
          </a:p>
          <a:p>
            <a:r>
              <a:rPr altLang="el-GR" smtClean="0">
                <a:latin typeface="Calibri" pitchFamily="34" charset="0"/>
              </a:rPr>
              <a:t>Η απάντηση θα μπορούσε να δοθεί από το πότε έδειξε αυτή την αγάπη στους αιγυπτιακούς θεούς. Αν την έδειξε </a:t>
            </a:r>
            <a:r>
              <a:rPr altLang="el-GR" smtClean="0">
                <a:solidFill>
                  <a:srgbClr val="FF0000"/>
                </a:solidFill>
                <a:latin typeface="Calibri" pitchFamily="34" charset="0"/>
              </a:rPr>
              <a:t>από τα πρώτα χρόνια </a:t>
            </a:r>
            <a:r>
              <a:rPr altLang="el-GR" smtClean="0">
                <a:latin typeface="Calibri" pitchFamily="34" charset="0"/>
              </a:rPr>
              <a:t>της βασιλείας του ή αν την εκδήλωσε </a:t>
            </a:r>
            <a:r>
              <a:rPr altLang="el-GR" smtClean="0">
                <a:solidFill>
                  <a:srgbClr val="FF0000"/>
                </a:solidFill>
                <a:latin typeface="Calibri" pitchFamily="34" charset="0"/>
              </a:rPr>
              <a:t>μετά το ταξίδι του στην Αίγυπτο </a:t>
            </a:r>
            <a:r>
              <a:rPr altLang="el-GR" smtClean="0">
                <a:solidFill>
                  <a:schemeClr val="tx1"/>
                </a:solidFill>
                <a:latin typeface="Calibri" pitchFamily="34" charset="0"/>
              </a:rPr>
              <a:t>(το 130 μ.Χ.).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5843" name="Θέση περιεχομένου 2"/>
          <p:cNvSpPr txBox="1">
            <a:spLocks noGrp="1"/>
          </p:cNvSpPr>
          <p:nvPr>
            <p:ph idx="1"/>
          </p:nvPr>
        </p:nvSpPr>
        <p:spPr>
          <a:xfrm>
            <a:off x="323850" y="1600200"/>
            <a:ext cx="8442325" cy="5068888"/>
          </a:xfrm>
        </p:spPr>
        <p:txBody>
          <a:bodyPr/>
          <a:lstStyle/>
          <a:p>
            <a:r>
              <a:rPr altLang="el-GR" smtClean="0">
                <a:solidFill>
                  <a:srgbClr val="FF0000"/>
                </a:solidFill>
                <a:latin typeface="Calibri" pitchFamily="34" charset="0"/>
              </a:rPr>
              <a:t>Η κοπή νομισμάτων </a:t>
            </a:r>
            <a:r>
              <a:rPr altLang="el-GR" smtClean="0">
                <a:latin typeface="Calibri" pitchFamily="34" charset="0"/>
              </a:rPr>
              <a:t>δείχνει ως πιθανότερη εκδοχή να έδειξε αυτό το ενδιαφέρον μετά την επίσκεψή του στην Αίγυπτο. Εύγλωττα θα μπορούσε κανείς να ισχυρισθεί ότι αυτή η αγάπη ταυτίζεται και με την </a:t>
            </a:r>
            <a:r>
              <a:rPr altLang="el-GR" smtClean="0">
                <a:solidFill>
                  <a:srgbClr val="FF0000"/>
                </a:solidFill>
                <a:latin typeface="Calibri" pitchFamily="34" charset="0"/>
              </a:rPr>
              <a:t>ολίσθηση του προς την ολιγαρχία</a:t>
            </a:r>
            <a:r>
              <a:rPr altLang="el-GR" smtClean="0">
                <a:latin typeface="Calibri" pitchFamily="34" charset="0"/>
              </a:rPr>
              <a:t>, κατά τη διάρκεια των τελευταίων ετών της βασιλείας του. </a:t>
            </a:r>
          </a:p>
          <a:p>
            <a:r>
              <a:rPr altLang="el-GR" smtClean="0">
                <a:latin typeface="Calibri" pitchFamily="34" charset="0"/>
              </a:rPr>
              <a:t>Δεν είναι εξάλλου η πρώτη φορά που οι αυτοκράτορες με τάσεις ολιγαρχίας, μέσα από τη θρησκευτική τους πολιτική, προσεγγίζουν θεότητες του Νείλου.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9218" name="Τίτλος 1"/>
          <p:cNvSpPr txBox="1">
            <a:spLocks noGrp="1"/>
          </p:cNvSpPr>
          <p:nvPr>
            <p:ph type="title"/>
          </p:nvPr>
        </p:nvSpPr>
        <p:spPr>
          <a:xfrm>
            <a:off x="457200" y="274638"/>
            <a:ext cx="8229600" cy="2794000"/>
          </a:xfrm>
        </p:spPr>
        <p:txBody>
          <a:bodyPr/>
          <a:lstStyle/>
          <a:p>
            <a:endParaRPr altLang="el-GR" smtClean="0">
              <a:latin typeface="Calibri" pitchFamily="34" charset="0"/>
            </a:endParaRPr>
          </a:p>
        </p:txBody>
      </p:sp>
      <p:sp>
        <p:nvSpPr>
          <p:cNvPr id="9219" name="Θέση περιεχομένου 2"/>
          <p:cNvSpPr txBox="1">
            <a:spLocks noGrp="1"/>
          </p:cNvSpPr>
          <p:nvPr>
            <p:ph idx="1"/>
          </p:nvPr>
        </p:nvSpPr>
        <p:spPr>
          <a:xfrm>
            <a:off x="457200" y="3500438"/>
            <a:ext cx="8229600" cy="2625725"/>
          </a:xfrm>
        </p:spPr>
        <p:txBody>
          <a:bodyPr/>
          <a:lstStyle/>
          <a:p>
            <a:pPr marL="0" indent="0">
              <a:lnSpc>
                <a:spcPct val="90000"/>
              </a:lnSpc>
              <a:buFont typeface="Wingdings" pitchFamily="2" charset="2"/>
              <a:buNone/>
            </a:pPr>
            <a:r>
              <a:rPr altLang="el-GR" smtClean="0">
                <a:latin typeface="Calibri" pitchFamily="34" charset="0"/>
              </a:rPr>
              <a:t>Ο </a:t>
            </a:r>
            <a:r>
              <a:rPr altLang="el-GR" b="1" smtClean="0">
                <a:latin typeface="Calibri" pitchFamily="34" charset="0"/>
              </a:rPr>
              <a:t>Στωικισμός</a:t>
            </a:r>
            <a:r>
              <a:rPr altLang="el-GR" smtClean="0">
                <a:latin typeface="Calibri" pitchFamily="34" charset="0"/>
              </a:rPr>
              <a:t> αποτελεί μία σημαντική φιλοσοφική σχολή των Ελληνιστικών και Ρωμαϊκών χρόνων (300 π.Χ. – περίπου 250 μ.Χ.), η οποία ιδρύθηκε στην Αθήνα από τον Ζήνωνα τον Κιτιέα με κέντρο την </a:t>
            </a:r>
            <a:r>
              <a:rPr altLang="el-GR" i="1" smtClean="0">
                <a:latin typeface="Calibri" pitchFamily="34" charset="0"/>
              </a:rPr>
              <a:t>«Ποικίλη Στοά»</a:t>
            </a:r>
            <a:r>
              <a:rPr altLang="el-GR" smtClean="0">
                <a:latin typeface="Calibri" pitchFamily="34" charset="0"/>
              </a:rPr>
              <a:t> από όπου και πήρε το όνομά της η Σχολή.</a:t>
            </a:r>
          </a:p>
        </p:txBody>
      </p:sp>
      <p:pic>
        <p:nvPicPr>
          <p:cNvPr id="9220" name="Εικόνα 3"/>
          <p:cNvPicPr>
            <a:picLocks noChangeAspect="1"/>
          </p:cNvPicPr>
          <p:nvPr/>
        </p:nvPicPr>
        <p:blipFill>
          <a:blip r:embed="rId3"/>
          <a:srcRect/>
          <a:stretch>
            <a:fillRect/>
          </a:stretch>
        </p:blipFill>
        <p:spPr bwMode="auto">
          <a:xfrm>
            <a:off x="2411413" y="333375"/>
            <a:ext cx="3889375" cy="27527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6867" name="Θέση περιεχομένου 2"/>
          <p:cNvSpPr txBox="1">
            <a:spLocks noGrp="1"/>
          </p:cNvSpPr>
          <p:nvPr>
            <p:ph idx="1"/>
          </p:nvPr>
        </p:nvSpPr>
        <p:spPr>
          <a:xfrm>
            <a:off x="612775" y="1600200"/>
            <a:ext cx="8153400" cy="5257800"/>
          </a:xfrm>
        </p:spPr>
        <p:txBody>
          <a:bodyPr/>
          <a:lstStyle/>
          <a:p>
            <a:r>
              <a:rPr altLang="el-GR" smtClean="0">
                <a:latin typeface="Calibri" pitchFamily="34" charset="0"/>
              </a:rPr>
              <a:t>Εξάλλου, ακόμη και το ίδιο το ταξίδι του Αδριανού στην Αίγυπτο, αποτελεί </a:t>
            </a:r>
            <a:r>
              <a:rPr altLang="el-GR" smtClean="0">
                <a:solidFill>
                  <a:srgbClr val="FF0000"/>
                </a:solidFill>
                <a:latin typeface="Calibri" pitchFamily="34" charset="0"/>
              </a:rPr>
              <a:t>πολιτική κίνηση</a:t>
            </a:r>
            <a:r>
              <a:rPr altLang="el-GR" smtClean="0">
                <a:latin typeface="Calibri" pitchFamily="34" charset="0"/>
              </a:rPr>
              <a:t>. </a:t>
            </a:r>
          </a:p>
          <a:p>
            <a:r>
              <a:rPr altLang="el-GR" smtClean="0">
                <a:latin typeface="Calibri" pitchFamily="34" charset="0"/>
              </a:rPr>
              <a:t>Επιπλέον, </a:t>
            </a:r>
            <a:r>
              <a:rPr altLang="el-GR" smtClean="0">
                <a:solidFill>
                  <a:srgbClr val="FF0000"/>
                </a:solidFill>
                <a:latin typeface="Calibri" pitchFamily="34" charset="0"/>
              </a:rPr>
              <a:t>η κοπή νομισμάτων με απεικόνιση θεοτήτων του Νείλου</a:t>
            </a:r>
            <a:r>
              <a:rPr altLang="el-GR" smtClean="0">
                <a:latin typeface="Calibri" pitchFamily="34" charset="0"/>
              </a:rPr>
              <a:t>, δηλώνει την προσπάθεια του </a:t>
            </a:r>
            <a:r>
              <a:rPr altLang="el-GR" smtClean="0">
                <a:solidFill>
                  <a:srgbClr val="FF0000"/>
                </a:solidFill>
                <a:latin typeface="Calibri" pitchFamily="34" charset="0"/>
              </a:rPr>
              <a:t>να νομιμοποιήσει και να εδραιώσει αυτές τις θεότητες στη ρωμαϊκή θρησκεία</a:t>
            </a:r>
            <a:r>
              <a:rPr altLang="el-GR" smtClean="0">
                <a:latin typeface="Calibri" pitchFamily="34" charset="0"/>
              </a:rPr>
              <a:t>. </a:t>
            </a:r>
          </a:p>
          <a:p>
            <a:r>
              <a:rPr altLang="el-GR" smtClean="0">
                <a:latin typeface="Calibri" pitchFamily="34" charset="0"/>
              </a:rPr>
              <a:t>Θεότητες που απεικονίστηκαν σε ρωμαϊκά νομίσματα: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 name="Θέση περιεχομένου 2"/>
          <p:cNvSpPr>
            <a:spLocks noGrp="1"/>
          </p:cNvSpPr>
          <p:nvPr>
            <p:ph idx="1"/>
          </p:nvPr>
        </p:nvSpPr>
        <p:spPr>
          <a:xfrm>
            <a:off x="107950" y="1600200"/>
            <a:ext cx="8928100" cy="5257800"/>
          </a:xfrm>
        </p:spPr>
        <p:txBody>
          <a:bodyPr/>
          <a:lstStyle/>
          <a:p>
            <a:pPr>
              <a:defRPr/>
            </a:pPr>
            <a:r>
              <a:rPr b="1" dirty="0" err="1"/>
              <a:t>Dea</a:t>
            </a:r>
            <a:r>
              <a:rPr b="1" dirty="0"/>
              <a:t> </a:t>
            </a:r>
            <a:r>
              <a:rPr b="1" dirty="0" err="1"/>
              <a:t>Caelestis</a:t>
            </a:r>
            <a:r>
              <a:rPr b="1" dirty="0"/>
              <a:t> : </a:t>
            </a:r>
            <a:r>
              <a:rPr dirty="0" err="1"/>
              <a:t>Η"φωτεινή</a:t>
            </a:r>
            <a:r>
              <a:rPr dirty="0"/>
              <a:t> </a:t>
            </a:r>
            <a:r>
              <a:rPr dirty="0" smtClean="0"/>
              <a:t>θεά«.</a:t>
            </a:r>
          </a:p>
          <a:p>
            <a:pPr>
              <a:defRPr/>
            </a:pPr>
            <a:endParaRPr dirty="0"/>
          </a:p>
          <a:p>
            <a:pPr>
              <a:defRPr/>
            </a:pPr>
            <a:endParaRPr dirty="0"/>
          </a:p>
          <a:p>
            <a:pPr>
              <a:defRPr/>
            </a:pPr>
            <a:endParaRPr dirty="0" smtClean="0"/>
          </a:p>
          <a:p>
            <a:pPr marL="0" indent="0">
              <a:buFont typeface="Wingdings" pitchFamily="2" charset="2"/>
              <a:buNone/>
              <a:defRPr/>
            </a:pPr>
            <a:endParaRPr dirty="0"/>
          </a:p>
          <a:p>
            <a:pPr>
              <a:defRPr/>
            </a:pPr>
            <a:r>
              <a:rPr b="1" dirty="0" err="1"/>
              <a:t>Isis</a:t>
            </a:r>
            <a:r>
              <a:rPr b="1" dirty="0"/>
              <a:t> </a:t>
            </a:r>
            <a:r>
              <a:rPr b="1" dirty="0" smtClean="0"/>
              <a:t>:</a:t>
            </a:r>
            <a:r>
              <a:rPr b="1" dirty="0"/>
              <a:t> </a:t>
            </a:r>
            <a:r>
              <a:rPr dirty="0" smtClean="0"/>
              <a:t>Δημοφιλής </a:t>
            </a:r>
            <a:r>
              <a:rPr dirty="0"/>
              <a:t>στη Ρώμη. </a:t>
            </a:r>
            <a:r>
              <a:rPr dirty="0" smtClean="0"/>
              <a:t>Εμφανίζεται με </a:t>
            </a:r>
            <a:r>
              <a:rPr dirty="0"/>
              <a:t>ένα άροτρο και την πλώρη ενός σκάφους για να </a:t>
            </a:r>
            <a:r>
              <a:rPr dirty="0" smtClean="0"/>
              <a:t>υπενθυμίσει </a:t>
            </a:r>
            <a:r>
              <a:rPr dirty="0"/>
              <a:t>στους ανθρώπους ότι η Αίγυπτος παρείχε στη Ρώμη έναν σταθερό ανεφοδιασμό σιταριού. </a:t>
            </a:r>
            <a:endParaRPr dirty="0" smtClean="0"/>
          </a:p>
        </p:txBody>
      </p:sp>
      <p:pic>
        <p:nvPicPr>
          <p:cNvPr id="37892" name="Picture 2"/>
          <p:cNvPicPr>
            <a:picLocks noChangeAspect="1" noChangeArrowheads="1"/>
          </p:cNvPicPr>
          <p:nvPr/>
        </p:nvPicPr>
        <p:blipFill>
          <a:blip r:embed="rId3"/>
          <a:srcRect/>
          <a:stretch>
            <a:fillRect/>
          </a:stretch>
        </p:blipFill>
        <p:spPr bwMode="auto">
          <a:xfrm>
            <a:off x="2627313" y="2492375"/>
            <a:ext cx="3600450" cy="1800225"/>
          </a:xfrm>
          <a:prstGeom prst="rect">
            <a:avLst/>
          </a:prstGeom>
          <a:noFill/>
          <a:ln w="9525">
            <a:noFill/>
            <a:miter lim="800000"/>
            <a:headEnd/>
            <a:tailEnd/>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8915" name="Θέση περιεχομένου 2"/>
          <p:cNvSpPr txBox="1">
            <a:spLocks noGrp="1"/>
          </p:cNvSpPr>
          <p:nvPr>
            <p:ph idx="1"/>
          </p:nvPr>
        </p:nvSpPr>
        <p:spPr>
          <a:xfrm>
            <a:off x="612775" y="1600200"/>
            <a:ext cx="8153400" cy="4852988"/>
          </a:xfrm>
        </p:spPr>
        <p:txBody>
          <a:bodyPr/>
          <a:lstStyle/>
          <a:p>
            <a:endParaRPr altLang="el-GR" b="1" smtClean="0">
              <a:latin typeface="Calibri" pitchFamily="34" charset="0"/>
            </a:endParaRPr>
          </a:p>
          <a:p>
            <a:endParaRPr altLang="el-GR" b="1" smtClean="0">
              <a:latin typeface="Calibri" pitchFamily="34" charset="0"/>
            </a:endParaRPr>
          </a:p>
          <a:p>
            <a:endParaRPr altLang="el-GR" b="1" smtClean="0">
              <a:latin typeface="Calibri" pitchFamily="34" charset="0"/>
            </a:endParaRPr>
          </a:p>
          <a:p>
            <a:endParaRPr altLang="el-GR" b="1" smtClean="0">
              <a:latin typeface="Calibri" pitchFamily="34" charset="0"/>
            </a:endParaRPr>
          </a:p>
          <a:p>
            <a:endParaRPr altLang="el-GR" b="1" smtClean="0">
              <a:latin typeface="Calibri" pitchFamily="34" charset="0"/>
            </a:endParaRPr>
          </a:p>
          <a:p>
            <a:r>
              <a:rPr altLang="el-GR" b="1" smtClean="0">
                <a:latin typeface="Calibri" pitchFamily="34" charset="0"/>
              </a:rPr>
              <a:t>Serapis : </a:t>
            </a:r>
            <a:r>
              <a:rPr altLang="el-GR" smtClean="0">
                <a:latin typeface="Calibri" pitchFamily="34" charset="0"/>
              </a:rPr>
              <a:t>Δημοφιλής στη Ρώμη, είναι γενειοφόρος, φορά ψηλό κάλυμμα κεφαλής και φέρνει ένα ραβδί. Συνήθως εμφανίζεται να γνέφει υψώνοντας το χέρι.</a:t>
            </a:r>
          </a:p>
          <a:p>
            <a:endParaRPr altLang="el-GR" smtClean="0">
              <a:latin typeface="Calibri" pitchFamily="34" charset="0"/>
            </a:endParaRPr>
          </a:p>
        </p:txBody>
      </p:sp>
      <p:pic>
        <p:nvPicPr>
          <p:cNvPr id="38916" name="Picture 3"/>
          <p:cNvPicPr>
            <a:picLocks noChangeAspect="1" noChangeArrowheads="1"/>
          </p:cNvPicPr>
          <p:nvPr/>
        </p:nvPicPr>
        <p:blipFill>
          <a:blip r:embed="rId3"/>
          <a:srcRect/>
          <a:stretch>
            <a:fillRect/>
          </a:stretch>
        </p:blipFill>
        <p:spPr bwMode="auto">
          <a:xfrm>
            <a:off x="5148263" y="188913"/>
            <a:ext cx="2381250" cy="3971925"/>
          </a:xfrm>
          <a:prstGeom prst="rect">
            <a:avLst/>
          </a:prstGeom>
          <a:noFill/>
          <a:ln w="9525">
            <a:noFill/>
            <a:miter lim="800000"/>
            <a:headEnd/>
            <a:tailEnd/>
          </a:ln>
        </p:spPr>
      </p:pic>
      <p:pic>
        <p:nvPicPr>
          <p:cNvPr id="38917" name="Picture 4"/>
          <p:cNvPicPr>
            <a:picLocks noChangeAspect="1" noChangeArrowheads="1"/>
          </p:cNvPicPr>
          <p:nvPr/>
        </p:nvPicPr>
        <p:blipFill>
          <a:blip r:embed="rId4"/>
          <a:srcRect/>
          <a:stretch>
            <a:fillRect/>
          </a:stretch>
        </p:blipFill>
        <p:spPr bwMode="auto">
          <a:xfrm>
            <a:off x="1403350" y="1412875"/>
            <a:ext cx="2447925" cy="2447925"/>
          </a:xfrm>
          <a:prstGeom prst="rect">
            <a:avLst/>
          </a:prstGeom>
          <a:noFill/>
          <a:ln w="9525">
            <a:noFill/>
            <a:miter lim="800000"/>
            <a:headEnd/>
            <a:tailEnd/>
          </a:ln>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9939"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Κατά τη μετάβασή του στην Αλεξάνδρεια, διέταξε την αποκατάσταση και την </a:t>
            </a:r>
            <a:r>
              <a:rPr altLang="el-GR" smtClean="0">
                <a:solidFill>
                  <a:srgbClr val="FF0000"/>
                </a:solidFill>
                <a:latin typeface="Calibri" pitchFamily="34" charset="0"/>
              </a:rPr>
              <a:t>ανακατασκευή του ναού του Σέραπις (</a:t>
            </a:r>
            <a:r>
              <a:rPr lang="fr-FR" altLang="el-GR" smtClean="0">
                <a:solidFill>
                  <a:srgbClr val="FF0000"/>
                </a:solidFill>
                <a:latin typeface="Calibri" pitchFamily="34" charset="0"/>
              </a:rPr>
              <a:t>S</a:t>
            </a:r>
            <a:r>
              <a:rPr altLang="el-GR" smtClean="0">
                <a:solidFill>
                  <a:srgbClr val="FF0000"/>
                </a:solidFill>
                <a:latin typeface="Calibri" pitchFamily="34" charset="0"/>
              </a:rPr>
              <a:t>é</a:t>
            </a:r>
            <a:r>
              <a:rPr lang="fr-FR" altLang="el-GR" smtClean="0">
                <a:solidFill>
                  <a:srgbClr val="FF0000"/>
                </a:solidFill>
                <a:latin typeface="Calibri" pitchFamily="34" charset="0"/>
              </a:rPr>
              <a:t>rapis</a:t>
            </a:r>
            <a:r>
              <a:rPr altLang="el-GR" smtClean="0">
                <a:solidFill>
                  <a:srgbClr val="FF0000"/>
                </a:solidFill>
                <a:latin typeface="Calibri" pitchFamily="34" charset="0"/>
              </a:rPr>
              <a:t>)</a:t>
            </a:r>
            <a:r>
              <a:rPr altLang="el-GR" smtClean="0">
                <a:latin typeface="Calibri" pitchFamily="34" charset="0"/>
              </a:rPr>
              <a:t> και ανέγειρε στη βίλα του στο Τιβόλι, ένα </a:t>
            </a:r>
            <a:r>
              <a:rPr altLang="el-GR" smtClean="0">
                <a:solidFill>
                  <a:srgbClr val="FF0000"/>
                </a:solidFill>
                <a:latin typeface="Calibri" pitchFamily="34" charset="0"/>
              </a:rPr>
              <a:t>ιερό αφιερωμένο στους αιγύπτιους θεούς που ονομάζονταν </a:t>
            </a:r>
            <a:r>
              <a:rPr lang="fr-FR" altLang="el-GR" smtClean="0">
                <a:solidFill>
                  <a:srgbClr val="FF0000"/>
                </a:solidFill>
                <a:latin typeface="Calibri" pitchFamily="34" charset="0"/>
              </a:rPr>
              <a:t>Canope</a:t>
            </a:r>
            <a:r>
              <a:rPr altLang="el-GR" smtClean="0">
                <a:latin typeface="Calibri" pitchFamily="34" charset="0"/>
              </a:rPr>
              <a:t>. </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txBox="1">
            <a:spLocks noGrp="1"/>
          </p:cNvSpPr>
          <p:nvPr>
            <p:ph type="title"/>
          </p:nvPr>
        </p:nvSpPr>
        <p:spPr>
          <a:xfrm>
            <a:off x="612775" y="228600"/>
            <a:ext cx="8153400" cy="990600"/>
          </a:xfrm>
        </p:spPr>
        <p:txBody>
          <a:bodyPr/>
          <a:lstStyle/>
          <a:p>
            <a:pPr algn="ctr"/>
            <a:r>
              <a:rPr altLang="el-GR" smtClean="0">
                <a:latin typeface="Calibri" pitchFamily="34" charset="0"/>
              </a:rPr>
              <a:t>Αδριανός και  Χριστιανισμός</a:t>
            </a:r>
          </a:p>
        </p:txBody>
      </p:sp>
      <p:sp>
        <p:nvSpPr>
          <p:cNvPr id="40963"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Δε συμφωνούσε καθόλου με τις ταραχώδεις </a:t>
            </a:r>
            <a:r>
              <a:rPr altLang="el-GR" smtClean="0">
                <a:solidFill>
                  <a:srgbClr val="FF0000"/>
                </a:solidFill>
                <a:latin typeface="Calibri" pitchFamily="34" charset="0"/>
              </a:rPr>
              <a:t>εκδηλώσεις των Εθνικών κατά των Χριστιανών</a:t>
            </a:r>
            <a:r>
              <a:rPr altLang="el-GR" smtClean="0">
                <a:latin typeface="Calibri" pitchFamily="34" charset="0"/>
              </a:rPr>
              <a:t>, </a:t>
            </a:r>
          </a:p>
          <a:p>
            <a:r>
              <a:rPr altLang="el-GR" smtClean="0">
                <a:latin typeface="Calibri" pitchFamily="34" charset="0"/>
              </a:rPr>
              <a:t>δεν έδινε πίστη στις κακές φήμες που διαδίδονταν εναντίον τους και ασφαλώς </a:t>
            </a:r>
          </a:p>
          <a:p>
            <a:r>
              <a:rPr altLang="el-GR" smtClean="0">
                <a:latin typeface="Calibri" pitchFamily="34" charset="0"/>
              </a:rPr>
              <a:t>δεν επικροτούσε την ελαστικότητα ορισμένων διοικητών και την υποχωρητικότητα που έδειχναν όταν ανέχονταν τις βιαιότητες του όχλου, που παρά τα διατάγματα του Τραϊανού θανάτωναν Χριστιανούς χωρίς νομική διαδικασία.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1987"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Το 124 μ. Χ. ο ανθύπατος της Ασίας Γρανιανός έγραψε στον αυτοκράτορα και ζητούσε </a:t>
            </a:r>
            <a:r>
              <a:rPr altLang="el-GR" smtClean="0">
                <a:solidFill>
                  <a:srgbClr val="FF0000"/>
                </a:solidFill>
                <a:latin typeface="Calibri" pitchFamily="34" charset="0"/>
              </a:rPr>
              <a:t>οδηγίες</a:t>
            </a:r>
            <a:r>
              <a:rPr altLang="el-GR" smtClean="0">
                <a:latin typeface="Calibri" pitchFamily="34" charset="0"/>
              </a:rPr>
              <a:t> για το αν έπρεπε να λαμβάνονται υπόψη οι </a:t>
            </a:r>
            <a:r>
              <a:rPr altLang="el-GR" smtClean="0">
                <a:solidFill>
                  <a:srgbClr val="FF0000"/>
                </a:solidFill>
                <a:latin typeface="Calibri" pitchFamily="34" charset="0"/>
              </a:rPr>
              <a:t>οχλοκρατικές εκδηλώσεις εναντίον των Χριστιανών</a:t>
            </a:r>
            <a:r>
              <a:rPr altLang="el-GR" smtClean="0">
                <a:latin typeface="Calibri" pitchFamily="34" charset="0"/>
              </a:rPr>
              <a:t>. </a:t>
            </a:r>
          </a:p>
          <a:p>
            <a:r>
              <a:rPr altLang="el-GR" smtClean="0">
                <a:latin typeface="Calibri" pitchFamily="34" charset="0"/>
              </a:rPr>
              <a:t>Στην απαντητική του επιστολή ο Αυτοκράτορας:</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3011" name="Θέση περιεχομένου 2"/>
          <p:cNvSpPr txBox="1">
            <a:spLocks noGrp="1"/>
          </p:cNvSpPr>
          <p:nvPr>
            <p:ph idx="1"/>
          </p:nvPr>
        </p:nvSpPr>
        <p:spPr>
          <a:xfrm>
            <a:off x="612775" y="1484313"/>
            <a:ext cx="8153400" cy="5257800"/>
          </a:xfrm>
        </p:spPr>
        <p:txBody>
          <a:bodyPr/>
          <a:lstStyle/>
          <a:p>
            <a:r>
              <a:rPr altLang="el-GR" smtClean="0">
                <a:latin typeface="Calibri" pitchFamily="34" charset="0"/>
              </a:rPr>
              <a:t>Ο Ο Αδριανός </a:t>
            </a:r>
            <a:r>
              <a:rPr altLang="el-GR" smtClean="0">
                <a:solidFill>
                  <a:srgbClr val="FF0000"/>
                </a:solidFill>
                <a:latin typeface="Calibri" pitchFamily="34" charset="0"/>
              </a:rPr>
              <a:t>δεν έμεινε ασυγκίνητος </a:t>
            </a:r>
            <a:r>
              <a:rPr altLang="el-GR" smtClean="0">
                <a:latin typeface="Calibri" pitchFamily="34" charset="0"/>
              </a:rPr>
              <a:t>και δεν ήθελε να υφίστανται ταλαιπωρίες οι κάτοικοι της αυτοκρατορίας. </a:t>
            </a:r>
          </a:p>
          <a:p>
            <a:r>
              <a:rPr altLang="el-GR" smtClean="0">
                <a:latin typeface="Calibri" pitchFamily="34" charset="0"/>
              </a:rPr>
              <a:t>Γι’ αυτό ο Αδριανός απαιτούσε από τους επαρχιώτες να απευθύνουν </a:t>
            </a:r>
            <a:r>
              <a:rPr altLang="el-GR" smtClean="0">
                <a:solidFill>
                  <a:srgbClr val="FF0000"/>
                </a:solidFill>
                <a:latin typeface="Calibri" pitchFamily="34" charset="0"/>
              </a:rPr>
              <a:t>μόνο ενυπόγραφες κατηγορίες </a:t>
            </a:r>
            <a:r>
              <a:rPr altLang="el-GR" smtClean="0">
                <a:latin typeface="Calibri" pitchFamily="34" charset="0"/>
              </a:rPr>
              <a:t>εναντίον των Χριστιανών, τις οποίες θα έπρεπε να είναι έτοιμοι να υποστηρίξουν στα </a:t>
            </a:r>
            <a:r>
              <a:rPr altLang="el-GR" smtClean="0">
                <a:solidFill>
                  <a:srgbClr val="FF0000"/>
                </a:solidFill>
                <a:latin typeface="Calibri" pitchFamily="34" charset="0"/>
              </a:rPr>
              <a:t>δικαστήρια</a:t>
            </a:r>
            <a:r>
              <a:rPr altLang="el-GR" smtClean="0">
                <a:latin typeface="Calibri" pitchFamily="34" charset="0"/>
              </a:rPr>
              <a:t>· </a:t>
            </a:r>
          </a:p>
          <a:p>
            <a:r>
              <a:rPr altLang="el-GR" smtClean="0">
                <a:latin typeface="Calibri" pitchFamily="34" charset="0"/>
              </a:rPr>
              <a:t>αυτή ήταν για τον Αδριανό </a:t>
            </a:r>
            <a:r>
              <a:rPr altLang="el-GR" smtClean="0">
                <a:solidFill>
                  <a:srgbClr val="FF0000"/>
                </a:solidFill>
                <a:latin typeface="Calibri" pitchFamily="34" charset="0"/>
              </a:rPr>
              <a:t>η μόνη νόμιμη διαδικασία </a:t>
            </a:r>
            <a:r>
              <a:rPr altLang="el-GR" smtClean="0">
                <a:latin typeface="Calibri" pitchFamily="34" charset="0"/>
              </a:rPr>
              <a:t>και όχι οι απλές ανυπόγραφες καταγγελίες και οχλοκρατικές εκδηλώσεις.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4035"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Ο Αδριανός είχε ξεκαθαρισμένη γνώμη ότι </a:t>
            </a:r>
            <a:r>
              <a:rPr altLang="el-GR" smtClean="0">
                <a:solidFill>
                  <a:srgbClr val="FF0000"/>
                </a:solidFill>
                <a:latin typeface="Calibri" pitchFamily="34" charset="0"/>
              </a:rPr>
              <a:t>ο καταγγέλλων έπρεπε να αναλαμβάνει και την ευθύνη για την καταγγελία.</a:t>
            </a:r>
            <a:r>
              <a:rPr altLang="el-GR" smtClean="0">
                <a:latin typeface="Calibri" pitchFamily="34" charset="0"/>
              </a:rPr>
              <a:t> Με αυτό τον τρόπο ο Αδριανός έθετε </a:t>
            </a:r>
            <a:r>
              <a:rPr altLang="el-GR" smtClean="0">
                <a:solidFill>
                  <a:srgbClr val="FF0000"/>
                </a:solidFill>
                <a:latin typeface="Calibri" pitchFamily="34" charset="0"/>
              </a:rPr>
              <a:t>σοβαρό φραγμό στις καταγγελίες, που αν ήταν ανώνυμες και συκοφαντικές </a:t>
            </a:r>
            <a:r>
              <a:rPr altLang="el-GR" smtClean="0">
                <a:latin typeface="Calibri" pitchFamily="34" charset="0"/>
              </a:rPr>
              <a:t>θα οδηγούσαν στο θάνατο και αθώους ανθρώπους και μη Χριστιανούς, αφού δε θα ήταν δυνατό να χαλιναγωγηθεί η παραφορά του εθνικού όχλου.</a:t>
            </a:r>
            <a:endParaRPr altLang="el-GR" smtClean="0">
              <a:solidFill>
                <a:srgbClr val="FF0000"/>
              </a:solidFill>
              <a:latin typeface="Calibri"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5059"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Ο εθνικός όχλος είχε πιστέψει ότι ο Αδριανός θα ικανοποιούνταν από παρόμοιες καταδίκες και θα τις δεχόταν με ενθουσιασμό· </a:t>
            </a:r>
            <a:r>
              <a:rPr altLang="el-GR" smtClean="0">
                <a:solidFill>
                  <a:srgbClr val="FF0000"/>
                </a:solidFill>
                <a:latin typeface="Calibri" pitchFamily="34" charset="0"/>
              </a:rPr>
              <a:t>διαφορετική όμως ήταν η στάση του</a:t>
            </a:r>
            <a:r>
              <a:rPr altLang="el-GR" smtClean="0">
                <a:latin typeface="Calibri" pitchFamily="34" charset="0"/>
              </a:rPr>
              <a:t>, όπως φαίνεται από την επιστολή.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6083" name="Θέση περιεχομένου 2"/>
          <p:cNvSpPr txBox="1">
            <a:spLocks noGrp="1"/>
          </p:cNvSpPr>
          <p:nvPr>
            <p:ph idx="1"/>
          </p:nvPr>
        </p:nvSpPr>
        <p:spPr>
          <a:xfrm>
            <a:off x="612775" y="1628775"/>
            <a:ext cx="8153400" cy="4752975"/>
          </a:xfrm>
        </p:spPr>
        <p:txBody>
          <a:bodyPr/>
          <a:lstStyle/>
          <a:p>
            <a:r>
              <a:rPr altLang="el-GR" smtClean="0">
                <a:latin typeface="Calibri" pitchFamily="34" charset="0"/>
              </a:rPr>
              <a:t>Αυτό εσήμαινε ακόμη ότι τα </a:t>
            </a:r>
            <a:r>
              <a:rPr altLang="el-GR" smtClean="0">
                <a:solidFill>
                  <a:srgbClr val="FF0000"/>
                </a:solidFill>
                <a:latin typeface="Calibri" pitchFamily="34" charset="0"/>
              </a:rPr>
              <a:t>κρατικά όργανα </a:t>
            </a:r>
            <a:r>
              <a:rPr altLang="el-GR" smtClean="0">
                <a:latin typeface="Calibri" pitchFamily="34" charset="0"/>
              </a:rPr>
              <a:t>δε θα πρόβαιναν σε αναζήτηση των Χριστιανών και ο όχλος δε θα παραβίαζε τους νόμους του κράτους. </a:t>
            </a:r>
          </a:p>
          <a:p>
            <a:r>
              <a:rPr altLang="el-GR" smtClean="0">
                <a:latin typeface="Calibri" pitchFamily="34" charset="0"/>
              </a:rPr>
              <a:t>Εάν στο δικαστήριο αποδεικνυόταν η κατηγορία και έτσι ο Χριστιανός ήταν αποδεδειγμένα παραβάτης των νόμων, </a:t>
            </a:r>
            <a:r>
              <a:rPr altLang="el-GR" smtClean="0">
                <a:solidFill>
                  <a:srgbClr val="FF0000"/>
                </a:solidFill>
                <a:latin typeface="Calibri" pitchFamily="34" charset="0"/>
              </a:rPr>
              <a:t>ο ανθύπατος όφειλε να τον καταδικάσει ανάλογα με το μέγεθος </a:t>
            </a:r>
            <a:r>
              <a:rPr altLang="el-GR" smtClean="0">
                <a:latin typeface="Calibri" pitchFamily="34" charset="0"/>
              </a:rPr>
              <a:t>του παραπτώματος.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10242" name="Τίτλος 4"/>
          <p:cNvSpPr txBox="1">
            <a:spLocks noGrp="1"/>
          </p:cNvSpPr>
          <p:nvPr>
            <p:ph type="title"/>
          </p:nvPr>
        </p:nvSpPr>
        <p:spPr>
          <a:xfrm>
            <a:off x="612775" y="228600"/>
            <a:ext cx="8153400" cy="990600"/>
          </a:xfrm>
        </p:spPr>
        <p:txBody>
          <a:bodyPr/>
          <a:lstStyle/>
          <a:p>
            <a:pPr algn="ctr"/>
            <a:r>
              <a:rPr altLang="el-GR" smtClean="0">
                <a:latin typeface="Calibri" pitchFamily="34" charset="0"/>
              </a:rPr>
              <a:t>Στωική φιλοσοφία: αρχές</a:t>
            </a:r>
            <a:endParaRPr altLang="el-GR" smtClean="0">
              <a:latin typeface="Calibri" pitchFamily="34" charset="0"/>
            </a:endParaRPr>
          </a:p>
        </p:txBody>
      </p:sp>
      <p:sp>
        <p:nvSpPr>
          <p:cNvPr id="10243" name="Θέση περιεχομένου 5"/>
          <p:cNvSpPr txBox="1">
            <a:spLocks noGrp="1"/>
          </p:cNvSpPr>
          <p:nvPr>
            <p:ph idx="1"/>
          </p:nvPr>
        </p:nvSpPr>
        <p:spPr>
          <a:xfrm>
            <a:off x="612775" y="1600200"/>
            <a:ext cx="8153400" cy="4495800"/>
          </a:xfrm>
        </p:spPr>
        <p:txBody>
          <a:bodyPr/>
          <a:lstStyle/>
          <a:p>
            <a:pPr>
              <a:lnSpc>
                <a:spcPct val="90000"/>
              </a:lnSpc>
            </a:pPr>
            <a:r>
              <a:rPr altLang="el-GR" smtClean="0">
                <a:latin typeface="Calibri" pitchFamily="34" charset="0"/>
              </a:rPr>
              <a:t>Κατά τους Στωικούς, η ανθρώπινη φύση είναι τμήμα της παγκόσμιας φύσης, η οποία καθοδηγείται και κυβερνάται από τον συμπαντικό νόμο της Λογικής. </a:t>
            </a:r>
            <a:r>
              <a:rPr altLang="el-GR" smtClean="0">
                <a:solidFill>
                  <a:srgbClr val="FF0000"/>
                </a:solidFill>
                <a:latin typeface="Calibri" pitchFamily="34" charset="0"/>
              </a:rPr>
              <a:t>Ο άνθρωπος, ως έλλογο ον, συγγενεύει όχι μόνο με τα άλογα ζώα αλλά και με τους Θεούς</a:t>
            </a:r>
            <a:r>
              <a:rPr altLang="el-GR" smtClean="0">
                <a:latin typeface="Calibri" pitchFamily="34" charset="0"/>
              </a:rPr>
              <a:t> και πέραν του ενστίκτου διαθέτει και ηθική αίσθηση.</a:t>
            </a:r>
          </a:p>
          <a:p>
            <a:pPr>
              <a:lnSpc>
                <a:spcPct val="90000"/>
              </a:lnSpc>
            </a:pPr>
            <a:r>
              <a:rPr altLang="el-GR" smtClean="0">
                <a:solidFill>
                  <a:srgbClr val="FF0000"/>
                </a:solidFill>
                <a:latin typeface="Calibri" pitchFamily="34" charset="0"/>
              </a:rPr>
              <a:t>Φυσιοκρατία</a:t>
            </a:r>
            <a:r>
              <a:rPr altLang="el-GR" smtClean="0">
                <a:latin typeface="Calibri" pitchFamily="34" charset="0"/>
              </a:rPr>
              <a:t> χαρακτηρίζεται η θεωρία εκείνη που θέτει υπέρτατη δύναμη την αυθυπαρξία της Φύσης.</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txBox="1">
            <a:spLocks noGrp="1"/>
          </p:cNvSpPr>
          <p:nvPr>
            <p:ph type="title"/>
          </p:nvPr>
        </p:nvSpPr>
        <p:spPr>
          <a:xfrm>
            <a:off x="612775" y="228600"/>
            <a:ext cx="8153400" cy="990600"/>
          </a:xfrm>
        </p:spPr>
        <p:txBody>
          <a:bodyPr/>
          <a:lstStyle/>
          <a:p>
            <a:r>
              <a:rPr altLang="el-GR" smtClean="0">
                <a:latin typeface="Calibri" pitchFamily="34" charset="0"/>
              </a:rPr>
              <a:t>Αδριανός και Ιουδαισμός</a:t>
            </a:r>
          </a:p>
        </p:txBody>
      </p:sp>
      <p:sp>
        <p:nvSpPr>
          <p:cNvPr id="47107"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Στην Ρωμαϊκή αποικία που ξεκίνησε να οικοδομεί στα Ιεροσόλυμα ήθελε να υψώσει ένα </a:t>
            </a:r>
            <a:r>
              <a:rPr altLang="el-GR" smtClean="0">
                <a:solidFill>
                  <a:srgbClr val="FF0000"/>
                </a:solidFill>
                <a:latin typeface="Calibri" pitchFamily="34" charset="0"/>
              </a:rPr>
              <a:t>νέο παγανιστικό ναό </a:t>
            </a:r>
            <a:r>
              <a:rPr altLang="el-GR" smtClean="0">
                <a:latin typeface="Calibri" pitchFamily="34" charset="0"/>
              </a:rPr>
              <a:t>πάνω στα ερείπια του Δεύτερου Ναού της Ιερουσαλήμ που επρόκειτο να αφιερωθεί στον </a:t>
            </a:r>
            <a:r>
              <a:rPr lang="en-US" altLang="el-GR" smtClean="0">
                <a:solidFill>
                  <a:srgbClr val="FF0000"/>
                </a:solidFill>
                <a:latin typeface="Calibri" pitchFamily="34" charset="0"/>
              </a:rPr>
              <a:t>Jupiter</a:t>
            </a:r>
            <a:r>
              <a:rPr altLang="el-GR" smtClean="0">
                <a:solidFill>
                  <a:srgbClr val="FF0000"/>
                </a:solidFill>
                <a:latin typeface="Calibri" pitchFamily="34" charset="0"/>
              </a:rPr>
              <a:t> - Δίας</a:t>
            </a:r>
            <a:r>
              <a:rPr altLang="el-GR" smtClean="0">
                <a:latin typeface="Calibri" pitchFamily="34" charset="0"/>
              </a:rPr>
              <a:t>. </a:t>
            </a:r>
          </a:p>
          <a:p>
            <a:r>
              <a:rPr altLang="el-GR" smtClean="0">
                <a:latin typeface="Calibri" pitchFamily="34" charset="0"/>
              </a:rPr>
              <a:t>Απαγόρευσε την περιτομή, την οποία θεωρούσε ακρωτηριασμό.</a:t>
            </a:r>
          </a:p>
          <a:p>
            <a:endParaRPr altLang="el-GR" smtClean="0">
              <a:latin typeface="Calibri"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8131"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Σύμφωνα με το Βαβυλωνιακό Ταλμούδ, ο Αδριανός συνέχισε τις </a:t>
            </a:r>
            <a:r>
              <a:rPr altLang="el-GR" smtClean="0">
                <a:solidFill>
                  <a:srgbClr val="FF0000"/>
                </a:solidFill>
                <a:latin typeface="Calibri" pitchFamily="34" charset="0"/>
              </a:rPr>
              <a:t>θρησκευτικές  διώξεις των Ιουδαίων</a:t>
            </a:r>
            <a:r>
              <a:rPr altLang="el-GR" smtClean="0">
                <a:latin typeface="Calibri" pitchFamily="34" charset="0"/>
              </a:rPr>
              <a:t>, θεωρώντας τον Ιουδαϊσμό, ως την </a:t>
            </a:r>
            <a:r>
              <a:rPr altLang="el-GR" smtClean="0">
                <a:solidFill>
                  <a:srgbClr val="FF0000"/>
                </a:solidFill>
                <a:latin typeface="Calibri" pitchFamily="34" charset="0"/>
              </a:rPr>
              <a:t>αιτία συνεχών επαναστάσεων</a:t>
            </a:r>
            <a:r>
              <a:rPr altLang="el-GR" smtClean="0">
                <a:latin typeface="Calibri" pitchFamily="34" charset="0"/>
              </a:rPr>
              <a:t>. </a:t>
            </a:r>
          </a:p>
          <a:p>
            <a:r>
              <a:rPr altLang="el-GR" smtClean="0">
                <a:latin typeface="Calibri" pitchFamily="34" charset="0"/>
              </a:rPr>
              <a:t>Κήρυξε </a:t>
            </a:r>
            <a:r>
              <a:rPr altLang="el-GR" smtClean="0">
                <a:solidFill>
                  <a:srgbClr val="FF0000"/>
                </a:solidFill>
                <a:latin typeface="Calibri" pitchFamily="34" charset="0"/>
              </a:rPr>
              <a:t>εκτός νόμου την </a:t>
            </a:r>
            <a:r>
              <a:rPr altLang="el-GR" b="1" u="sng" smtClean="0">
                <a:solidFill>
                  <a:srgbClr val="FF0000"/>
                </a:solidFill>
                <a:latin typeface="Calibri" pitchFamily="34" charset="0"/>
              </a:rPr>
              <a:t>Τορά</a:t>
            </a:r>
            <a:r>
              <a:rPr altLang="el-GR" b="1" smtClean="0">
                <a:solidFill>
                  <a:srgbClr val="FF0000"/>
                </a:solidFill>
                <a:latin typeface="Calibri" pitchFamily="34" charset="0"/>
              </a:rPr>
              <a:t>,</a:t>
            </a:r>
            <a:r>
              <a:rPr altLang="el-GR" smtClean="0">
                <a:solidFill>
                  <a:srgbClr val="FF0000"/>
                </a:solidFill>
                <a:latin typeface="Calibri" pitchFamily="34" charset="0"/>
              </a:rPr>
              <a:t> το εβραϊκό ημερολόγιο</a:t>
            </a:r>
            <a:r>
              <a:rPr altLang="el-GR" smtClean="0">
                <a:latin typeface="Calibri" pitchFamily="34" charset="0"/>
              </a:rPr>
              <a:t> και </a:t>
            </a:r>
            <a:r>
              <a:rPr altLang="el-GR" smtClean="0">
                <a:solidFill>
                  <a:srgbClr val="FF0000"/>
                </a:solidFill>
                <a:latin typeface="Calibri" pitchFamily="34" charset="0"/>
              </a:rPr>
              <a:t>εκτέλεσε Ιουδαίους λόγιους</a:t>
            </a:r>
            <a:r>
              <a:rPr altLang="el-GR" smtClean="0">
                <a:latin typeface="Calibri" pitchFamily="34" charset="0"/>
              </a:rPr>
              <a:t>.</a:t>
            </a:r>
          </a:p>
          <a:p>
            <a:r>
              <a:rPr altLang="el-GR" smtClean="0">
                <a:solidFill>
                  <a:srgbClr val="FF0000"/>
                </a:solidFill>
                <a:latin typeface="Calibri" pitchFamily="34" charset="0"/>
              </a:rPr>
              <a:t>Ο ιερός πάπυρος κάηκ</a:t>
            </a:r>
            <a:r>
              <a:rPr altLang="el-GR" smtClean="0">
                <a:latin typeface="Calibri" pitchFamily="34" charset="0"/>
              </a:rPr>
              <a:t>ε τελετουργικά στο Όρος του Ναού.</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49155"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Στο πρώην σκευοφυλάκιο του </a:t>
            </a:r>
            <a:r>
              <a:rPr altLang="el-GR" smtClean="0">
                <a:solidFill>
                  <a:srgbClr val="FF0000"/>
                </a:solidFill>
                <a:latin typeface="Calibri" pitchFamily="34" charset="0"/>
              </a:rPr>
              <a:t>Ναού</a:t>
            </a:r>
            <a:r>
              <a:rPr altLang="el-GR" smtClean="0">
                <a:latin typeface="Calibri" pitchFamily="34" charset="0"/>
              </a:rPr>
              <a:t> εγκατέστησε </a:t>
            </a:r>
            <a:r>
              <a:rPr altLang="el-GR" smtClean="0">
                <a:solidFill>
                  <a:srgbClr val="FF0000"/>
                </a:solidFill>
                <a:latin typeface="Calibri" pitchFamily="34" charset="0"/>
              </a:rPr>
              <a:t>δύο αγάλματα, ένα του </a:t>
            </a:r>
            <a:r>
              <a:rPr lang="en-US" altLang="el-GR" smtClean="0">
                <a:solidFill>
                  <a:srgbClr val="FF0000"/>
                </a:solidFill>
                <a:latin typeface="Calibri" pitchFamily="34" charset="0"/>
              </a:rPr>
              <a:t>Jupiter </a:t>
            </a:r>
            <a:r>
              <a:rPr altLang="el-GR" smtClean="0">
                <a:solidFill>
                  <a:srgbClr val="FF0000"/>
                </a:solidFill>
                <a:latin typeface="Calibri" pitchFamily="34" charset="0"/>
              </a:rPr>
              <a:t>και ένα δικό του</a:t>
            </a:r>
            <a:r>
              <a:rPr altLang="el-GR" smtClean="0">
                <a:latin typeface="Calibri" pitchFamily="34" charset="0"/>
              </a:rPr>
              <a:t>. </a:t>
            </a:r>
          </a:p>
          <a:p>
            <a:r>
              <a:rPr altLang="el-GR" smtClean="0">
                <a:latin typeface="Calibri" pitchFamily="34" charset="0"/>
              </a:rPr>
              <a:t>Σε μια προσπάθεια να διαγράψει κάθε ανάμνηση της </a:t>
            </a:r>
            <a:r>
              <a:rPr altLang="el-GR" smtClean="0">
                <a:solidFill>
                  <a:srgbClr val="FF0000"/>
                </a:solidFill>
                <a:latin typeface="Calibri" pitchFamily="34" charset="0"/>
              </a:rPr>
              <a:t>Ιουδαίας</a:t>
            </a:r>
            <a:r>
              <a:rPr altLang="el-GR" smtClean="0">
                <a:latin typeface="Calibri" pitchFamily="34" charset="0"/>
              </a:rPr>
              <a:t>, αφαίρεσε το όνομά της από το χάρτη και το αντικατέστησε με το </a:t>
            </a:r>
            <a:r>
              <a:rPr altLang="el-GR" i="1" smtClean="0">
                <a:solidFill>
                  <a:srgbClr val="FF0000"/>
                </a:solidFill>
                <a:latin typeface="Calibri" pitchFamily="34" charset="0"/>
              </a:rPr>
              <a:t>Συρία Παλαιστίνα</a:t>
            </a:r>
            <a:r>
              <a:rPr altLang="el-GR" smtClean="0">
                <a:latin typeface="Calibri" pitchFamily="34" charset="0"/>
              </a:rPr>
              <a:t>, από τους Φιλισταίους, αρχέγονους εχθρούς των Ιουδαίων και απαγόρευσε στους Εβραίους να εισέρχονται σε αυτήν.</a:t>
            </a:r>
          </a:p>
          <a:p>
            <a:endParaRPr altLang="el-GR" smtClean="0">
              <a:latin typeface="Calibri"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txBox="1">
            <a:spLocks noGrp="1"/>
          </p:cNvSpPr>
          <p:nvPr>
            <p:ph type="title"/>
          </p:nvPr>
        </p:nvSpPr>
        <p:spPr>
          <a:xfrm>
            <a:off x="612775" y="228600"/>
            <a:ext cx="8153400" cy="990600"/>
          </a:xfrm>
        </p:spPr>
        <p:txBody>
          <a:bodyPr/>
          <a:lstStyle/>
          <a:p>
            <a:r>
              <a:rPr altLang="el-GR" smtClean="0">
                <a:latin typeface="Calibri" pitchFamily="34" charset="0"/>
              </a:rPr>
              <a:t>Τα γεγονότα του 133-135 μ. Χ.</a:t>
            </a:r>
          </a:p>
        </p:txBody>
      </p:sp>
      <p:sp>
        <p:nvSpPr>
          <p:cNvPr id="53251" name="Θέση περιεχομένου 2"/>
          <p:cNvSpPr txBox="1">
            <a:spLocks noGrp="1"/>
          </p:cNvSpPr>
          <p:nvPr>
            <p:ph idx="1"/>
          </p:nvPr>
        </p:nvSpPr>
        <p:spPr>
          <a:xfrm>
            <a:off x="107950" y="1600200"/>
            <a:ext cx="9036050" cy="5141913"/>
          </a:xfrm>
        </p:spPr>
        <p:txBody>
          <a:bodyPr/>
          <a:lstStyle/>
          <a:p>
            <a:pPr>
              <a:defRPr/>
            </a:pPr>
            <a:r>
              <a:rPr altLang="el-GR" dirty="0" smtClean="0">
                <a:solidFill>
                  <a:srgbClr val="FF0000"/>
                </a:solidFill>
                <a:latin typeface="Calibri" pitchFamily="34" charset="0"/>
              </a:rPr>
              <a:t>Επανάσταση των Ιουδαίων</a:t>
            </a:r>
            <a:r>
              <a:rPr altLang="el-GR" dirty="0" smtClean="0">
                <a:latin typeface="Calibri" pitchFamily="34" charset="0"/>
              </a:rPr>
              <a:t> κατά της Ρώμης το 133 </a:t>
            </a:r>
            <a:r>
              <a:rPr altLang="el-GR" dirty="0" err="1" smtClean="0">
                <a:latin typeface="Calibri" pitchFamily="34" charset="0"/>
              </a:rPr>
              <a:t>μ.Χ</a:t>
            </a:r>
            <a:r>
              <a:rPr altLang="el-GR" dirty="0" smtClean="0">
                <a:latin typeface="Calibri" pitchFamily="34" charset="0"/>
              </a:rPr>
              <a:t>.</a:t>
            </a:r>
          </a:p>
          <a:p>
            <a:pPr>
              <a:defRPr/>
            </a:pPr>
            <a:r>
              <a:rPr altLang="el-GR" dirty="0" smtClean="0">
                <a:latin typeface="Calibri" pitchFamily="34" charset="0"/>
              </a:rPr>
              <a:t>Και οι Εβραίοι της Παλαιστίνης ξεσηκώθηκαν το 135 </a:t>
            </a:r>
            <a:r>
              <a:rPr altLang="el-GR" dirty="0" err="1" smtClean="0">
                <a:latin typeface="Calibri" pitchFamily="34" charset="0"/>
              </a:rPr>
              <a:t>μ.Χ</a:t>
            </a:r>
            <a:r>
              <a:rPr altLang="el-GR" dirty="0" smtClean="0">
                <a:latin typeface="Calibri" pitchFamily="34" charset="0"/>
              </a:rPr>
              <a:t>. με αρχηγό τους το </a:t>
            </a:r>
            <a:r>
              <a:rPr altLang="el-GR" dirty="0" smtClean="0">
                <a:solidFill>
                  <a:srgbClr val="FF0000"/>
                </a:solidFill>
                <a:latin typeface="Calibri" pitchFamily="34" charset="0"/>
              </a:rPr>
              <a:t>Βαρ </a:t>
            </a:r>
            <a:r>
              <a:rPr altLang="el-GR" dirty="0" err="1" smtClean="0">
                <a:solidFill>
                  <a:srgbClr val="FF0000"/>
                </a:solidFill>
                <a:latin typeface="Calibri" pitchFamily="34" charset="0"/>
              </a:rPr>
              <a:t>Κόχβα</a:t>
            </a:r>
            <a:r>
              <a:rPr altLang="el-GR" dirty="0" smtClean="0">
                <a:solidFill>
                  <a:srgbClr val="FF0000"/>
                </a:solidFill>
                <a:latin typeface="Calibri" pitchFamily="34" charset="0"/>
              </a:rPr>
              <a:t> </a:t>
            </a:r>
            <a:r>
              <a:rPr altLang="el-GR" dirty="0" smtClean="0">
                <a:latin typeface="Calibri" pitchFamily="34" charset="0"/>
              </a:rPr>
              <a:t>(</a:t>
            </a:r>
            <a:r>
              <a:rPr altLang="el-GR" dirty="0" err="1" smtClean="0">
                <a:latin typeface="Calibri" pitchFamily="34" charset="0"/>
              </a:rPr>
              <a:t>Βαρχωχεβά</a:t>
            </a:r>
            <a:r>
              <a:rPr altLang="el-GR" dirty="0" smtClean="0">
                <a:latin typeface="Calibri" pitchFamily="34" charset="0"/>
              </a:rPr>
              <a:t>, κατά τον Ευσέβιο Καισαρείας) επειδή ο Αδριανός είχε ιδρύσει στην Ιερουσαλήμ </a:t>
            </a:r>
            <a:r>
              <a:rPr altLang="el-GR" dirty="0" smtClean="0">
                <a:solidFill>
                  <a:srgbClr val="FF0000"/>
                </a:solidFill>
                <a:latin typeface="Calibri" pitchFamily="34" charset="0"/>
              </a:rPr>
              <a:t>ρωμαϊκή αποικία (την </a:t>
            </a:r>
            <a:r>
              <a:rPr altLang="el-GR" dirty="0" err="1" smtClean="0">
                <a:solidFill>
                  <a:srgbClr val="FF0000"/>
                </a:solidFill>
                <a:latin typeface="Calibri" pitchFamily="34" charset="0"/>
              </a:rPr>
              <a:t>Αιλία</a:t>
            </a:r>
            <a:r>
              <a:rPr altLang="el-GR" dirty="0" smtClean="0">
                <a:solidFill>
                  <a:srgbClr val="FF0000"/>
                </a:solidFill>
                <a:latin typeface="Calibri" pitchFamily="34" charset="0"/>
              </a:rPr>
              <a:t> </a:t>
            </a:r>
            <a:r>
              <a:rPr altLang="el-GR" dirty="0" err="1" smtClean="0">
                <a:solidFill>
                  <a:srgbClr val="FF0000"/>
                </a:solidFill>
                <a:latin typeface="Calibri" pitchFamily="34" charset="0"/>
              </a:rPr>
              <a:t>Καπιτωλίνα</a:t>
            </a:r>
            <a:r>
              <a:rPr altLang="el-GR" dirty="0" smtClean="0">
                <a:solidFill>
                  <a:srgbClr val="FF0000"/>
                </a:solidFill>
                <a:latin typeface="Calibri" pitchFamily="34" charset="0"/>
              </a:rPr>
              <a:t>*</a:t>
            </a:r>
            <a:r>
              <a:rPr altLang="el-GR" dirty="0" smtClean="0">
                <a:latin typeface="Calibri" pitchFamily="34" charset="0"/>
              </a:rPr>
              <a:t>)! Ο Βαρ </a:t>
            </a:r>
            <a:r>
              <a:rPr altLang="el-GR" dirty="0" err="1" smtClean="0">
                <a:latin typeface="Calibri" pitchFamily="34" charset="0"/>
              </a:rPr>
              <a:t>Κόχβα</a:t>
            </a:r>
            <a:r>
              <a:rPr altLang="el-GR" dirty="0" smtClean="0">
                <a:latin typeface="Calibri" pitchFamily="34" charset="0"/>
              </a:rPr>
              <a:t> (γιος άστρου) απέδωσε στον εαυτό του το χωρίο των Αριθμών (24,27) «</a:t>
            </a:r>
            <a:r>
              <a:rPr altLang="el-GR" dirty="0" err="1" smtClean="0">
                <a:latin typeface="Calibri" pitchFamily="34" charset="0"/>
              </a:rPr>
              <a:t>ανατελεί</a:t>
            </a:r>
            <a:r>
              <a:rPr altLang="el-GR" dirty="0" smtClean="0">
                <a:latin typeface="Calibri" pitchFamily="34" charset="0"/>
              </a:rPr>
              <a:t> </a:t>
            </a:r>
            <a:r>
              <a:rPr altLang="el-GR" dirty="0" err="1" smtClean="0">
                <a:latin typeface="Calibri" pitchFamily="34" charset="0"/>
              </a:rPr>
              <a:t>αστρον</a:t>
            </a:r>
            <a:r>
              <a:rPr altLang="el-GR" dirty="0" smtClean="0">
                <a:latin typeface="Calibri" pitchFamily="34" charset="0"/>
              </a:rPr>
              <a:t> εξ Ιακώβ, </a:t>
            </a:r>
            <a:r>
              <a:rPr altLang="el-GR" dirty="0" err="1" smtClean="0">
                <a:latin typeface="Calibri" pitchFamily="34" charset="0"/>
              </a:rPr>
              <a:t>αναστήσεται</a:t>
            </a:r>
            <a:r>
              <a:rPr altLang="el-GR" dirty="0" smtClean="0">
                <a:latin typeface="Calibri" pitchFamily="34" charset="0"/>
              </a:rPr>
              <a:t> άνθρωπος εξ Ισραήλ», </a:t>
            </a:r>
            <a:r>
              <a:rPr altLang="el-GR" dirty="0" smtClean="0">
                <a:solidFill>
                  <a:srgbClr val="FF0000"/>
                </a:solidFill>
                <a:latin typeface="Calibri" pitchFamily="34" charset="0"/>
              </a:rPr>
              <a:t>παρουσιάστηκε ως Μεσσίας και ξεσήκωσε τους ομοεθνείς </a:t>
            </a:r>
            <a:r>
              <a:rPr altLang="el-GR" dirty="0" smtClean="0">
                <a:latin typeface="Calibri" pitchFamily="34" charset="0"/>
              </a:rPr>
              <a:t>του Ιουδαίους.  </a:t>
            </a:r>
          </a:p>
          <a:p>
            <a:pPr marL="0" indent="0">
              <a:buFont typeface="Wingdings" pitchFamily="2" charset="2"/>
              <a:buNone/>
              <a:defRPr/>
            </a:pPr>
            <a:r>
              <a:rPr altLang="el-GR" dirty="0" smtClean="0">
                <a:latin typeface="Calibri" pitchFamily="34" charset="0"/>
              </a:rPr>
              <a:t>*βλέπε </a:t>
            </a:r>
            <a:r>
              <a:rPr altLang="el-GR" dirty="0">
                <a:latin typeface="Calibri" pitchFamily="34" charset="0"/>
              </a:rPr>
              <a:t>σύγχρονους εποικισμούς</a:t>
            </a:r>
            <a:endParaRPr altLang="el-GR" dirty="0" smtClean="0">
              <a:latin typeface="Calibri" pitchFamily="34"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51203"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Στον </a:t>
            </a:r>
            <a:r>
              <a:rPr altLang="el-GR" smtClean="0">
                <a:solidFill>
                  <a:srgbClr val="FF0000"/>
                </a:solidFill>
                <a:latin typeface="Calibri" pitchFamily="34" charset="0"/>
              </a:rPr>
              <a:t>αγώνα του να καταστείλει την εξέγερση των Εβραίων</a:t>
            </a:r>
            <a:r>
              <a:rPr altLang="el-GR" smtClean="0">
                <a:latin typeface="Calibri" pitchFamily="34" charset="0"/>
              </a:rPr>
              <a:t> ο Αδριανός </a:t>
            </a:r>
            <a:r>
              <a:rPr altLang="el-GR" smtClean="0">
                <a:solidFill>
                  <a:srgbClr val="FF0000"/>
                </a:solidFill>
                <a:latin typeface="Calibri" pitchFamily="34" charset="0"/>
              </a:rPr>
              <a:t>δεν θα άφηνε ανενόχλητους τους Χριστιανούς</a:t>
            </a:r>
            <a:r>
              <a:rPr altLang="el-GR" smtClean="0">
                <a:latin typeface="Calibri" pitchFamily="34" charset="0"/>
              </a:rPr>
              <a:t>, παρά το γεγονός ότι οι Χριστιανοί διώχτηκαν και από τους Εβραίους επειδή δεν τους ακολούθησαν στην αποστασία κατά των Ρωμαίων.</a:t>
            </a:r>
          </a:p>
          <a:p>
            <a:r>
              <a:rPr altLang="el-GR" smtClean="0">
                <a:latin typeface="Calibri" pitchFamily="34" charset="0"/>
              </a:rPr>
              <a:t>(Ευσεβίου, εκκλησιαστική Ιστορία, Α΄ 8).</a:t>
            </a:r>
          </a:p>
          <a:p>
            <a:endParaRPr altLang="el-GR" smtClean="0">
              <a:latin typeface="Calibri"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52227" name="Θέση περιεχομένου 2"/>
          <p:cNvSpPr txBox="1">
            <a:spLocks noGrp="1"/>
          </p:cNvSpPr>
          <p:nvPr>
            <p:ph idx="1"/>
          </p:nvPr>
        </p:nvSpPr>
        <p:spPr>
          <a:xfrm>
            <a:off x="612775" y="1600200"/>
            <a:ext cx="8153400" cy="5068888"/>
          </a:xfrm>
        </p:spPr>
        <p:txBody>
          <a:bodyPr/>
          <a:lstStyle/>
          <a:p>
            <a:r>
              <a:rPr altLang="el-GR" smtClean="0">
                <a:latin typeface="Calibri" pitchFamily="34" charset="0"/>
              </a:rPr>
              <a:t>Η επανάσταση του Κόχβα καταστάλθηκε και πολλοί Ιουδαίοι έχασαν τη ζωή τους έξω από την Ιερουσαλήμ, στην πόλη Βίθθηρα (</a:t>
            </a:r>
            <a:r>
              <a:rPr lang="en-US" altLang="el-GR" smtClean="0">
                <a:latin typeface="Calibri" pitchFamily="34" charset="0"/>
              </a:rPr>
              <a:t>Biddir</a:t>
            </a:r>
            <a:r>
              <a:rPr altLang="el-GR" smtClean="0">
                <a:latin typeface="Calibri" pitchFamily="34" charset="0"/>
              </a:rPr>
              <a:t>). Από τότε </a:t>
            </a:r>
            <a:r>
              <a:rPr altLang="el-GR" smtClean="0">
                <a:solidFill>
                  <a:srgbClr val="FF0000"/>
                </a:solidFill>
                <a:latin typeface="Calibri" pitchFamily="34" charset="0"/>
              </a:rPr>
              <a:t>απαγορεύτηκε η είσοδος των Εβραίων </a:t>
            </a:r>
            <a:r>
              <a:rPr altLang="el-GR" smtClean="0">
                <a:latin typeface="Calibri" pitchFamily="34" charset="0"/>
              </a:rPr>
              <a:t>στα Ιεροσόλυμα, </a:t>
            </a:r>
            <a:r>
              <a:rPr altLang="el-GR" smtClean="0">
                <a:solidFill>
                  <a:srgbClr val="FF0000"/>
                </a:solidFill>
                <a:latin typeface="Calibri" pitchFamily="34" charset="0"/>
              </a:rPr>
              <a:t>στους Χριστιανούς όμως δόθηκε άδεια να εγκατασταθούν στην ιερή αυτή πόλη</a:t>
            </a:r>
            <a:r>
              <a:rPr altLang="el-GR" smtClean="0">
                <a:latin typeface="Calibri" pitchFamily="34" charset="0"/>
              </a:rPr>
              <a:t>. </a:t>
            </a:r>
          </a:p>
          <a:p>
            <a:r>
              <a:rPr altLang="el-GR" smtClean="0">
                <a:latin typeface="Calibri" pitchFamily="34" charset="0"/>
              </a:rPr>
              <a:t>Οι Χριστιανοί από την εποχή της καταστροφής της Ιερουσαλήμ (το 70 μ. Χ.) από τον Τίτο είχαν εγκαταλείψει την πόλη και έμεναν μέχρι τώρα στην Πέλλα. </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53251" name="Θέση περιεχομένου 2"/>
          <p:cNvSpPr txBox="1">
            <a:spLocks noGrp="1"/>
          </p:cNvSpPr>
          <p:nvPr>
            <p:ph idx="1"/>
          </p:nvPr>
        </p:nvSpPr>
        <p:spPr>
          <a:xfrm>
            <a:off x="612775" y="1600200"/>
            <a:ext cx="8153400" cy="4495800"/>
          </a:xfrm>
        </p:spPr>
        <p:txBody>
          <a:bodyPr/>
          <a:lstStyle/>
          <a:p>
            <a:r>
              <a:rPr altLang="el-GR" smtClean="0">
                <a:latin typeface="Calibri" pitchFamily="34" charset="0"/>
              </a:rPr>
              <a:t>Με την επιστροφή τους στην Ιερουσαλήμ επιδόθηκαν στην </a:t>
            </a:r>
            <a:r>
              <a:rPr altLang="el-GR" smtClean="0">
                <a:solidFill>
                  <a:srgbClr val="FF0000"/>
                </a:solidFill>
                <a:latin typeface="Calibri" pitchFamily="34" charset="0"/>
              </a:rPr>
              <a:t>οργάνωση της Ιεροσολυμιτικής Εκκλησίας</a:t>
            </a:r>
            <a:r>
              <a:rPr altLang="el-GR" smtClean="0">
                <a:latin typeface="Calibri" pitchFamily="34" charset="0"/>
              </a:rPr>
              <a:t>, με αρχηγό τον πρώτο εξ Ελλήνων επίσκοπο Ιεροσολύμων Μάρκο.</a:t>
            </a:r>
          </a:p>
          <a:p>
            <a:r>
              <a:rPr altLang="el-GR" smtClean="0">
                <a:latin typeface="Calibri" pitchFamily="34" charset="0"/>
              </a:rPr>
              <a:t>Εξ΄ αιτίας του Αδριανού επέστρεψαν στην ιερή πόλη.</a:t>
            </a:r>
          </a:p>
          <a:p>
            <a:r>
              <a:rPr altLang="el-GR" smtClean="0">
                <a:latin typeface="Calibri" pitchFamily="34" charset="0"/>
              </a:rPr>
              <a:t>Από τότε έχουν συνεχή παρουσία των Χριστιανών στα Ιεροσόλυμα μέχρι σήμερα.</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54274" name="Τίτλος 1"/>
          <p:cNvSpPr txBox="1">
            <a:spLocks noGrp="1"/>
          </p:cNvSpPr>
          <p:nvPr>
            <p:ph type="title"/>
          </p:nvPr>
        </p:nvSpPr>
        <p:spPr>
          <a:xfrm>
            <a:off x="179388" y="0"/>
            <a:ext cx="8856662" cy="1219200"/>
          </a:xfrm>
        </p:spPr>
        <p:txBody>
          <a:bodyPr/>
          <a:lstStyle/>
          <a:p>
            <a:r>
              <a:rPr altLang="el-GR" smtClean="0">
                <a:latin typeface="Calibri" pitchFamily="34" charset="0"/>
              </a:rPr>
              <a:t>Το μυστήριο γύρω από το θάνατο του Αντίνοου</a:t>
            </a:r>
          </a:p>
        </p:txBody>
      </p:sp>
      <p:pic>
        <p:nvPicPr>
          <p:cNvPr id="54275" name="Picture 5"/>
          <p:cNvPicPr>
            <a:picLocks noGrp="1" noChangeAspect="1" noChangeArrowheads="1"/>
          </p:cNvPicPr>
          <p:nvPr>
            <p:ph idx="1"/>
          </p:nvPr>
        </p:nvPicPr>
        <p:blipFill>
          <a:blip r:embed="rId3"/>
          <a:srcRect/>
          <a:stretch>
            <a:fillRect/>
          </a:stretch>
        </p:blipFill>
        <p:spPr>
          <a:xfrm>
            <a:off x="1116013" y="1909763"/>
            <a:ext cx="6769100" cy="4638675"/>
          </a:xfrm>
          <a:noFill/>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3" name="Θέση περιεχομένου 2"/>
          <p:cNvSpPr>
            <a:spLocks noGrp="1"/>
          </p:cNvSpPr>
          <p:nvPr>
            <p:ph idx="1"/>
          </p:nvPr>
        </p:nvSpPr>
        <p:spPr>
          <a:xfrm>
            <a:off x="612775" y="1600200"/>
            <a:ext cx="8153400" cy="4924425"/>
          </a:xfrm>
        </p:spPr>
        <p:txBody>
          <a:bodyPr/>
          <a:lstStyle/>
          <a:p>
            <a:pPr marL="0" indent="0">
              <a:buFont typeface="Wingdings" pitchFamily="2" charset="2"/>
              <a:buNone/>
              <a:defRPr/>
            </a:pPr>
            <a:r>
              <a:rPr altLang="el-GR" dirty="0">
                <a:latin typeface="Calibri" pitchFamily="34" charset="0"/>
              </a:rPr>
              <a:t>Στις 24 Οκτωβρίου του 130 </a:t>
            </a:r>
            <a:r>
              <a:rPr altLang="el-GR" dirty="0" err="1">
                <a:latin typeface="Calibri" pitchFamily="34" charset="0"/>
              </a:rPr>
              <a:t>μ.Χ</a:t>
            </a:r>
            <a:r>
              <a:rPr altLang="el-GR" dirty="0">
                <a:latin typeface="Calibri" pitchFamily="34" charset="0"/>
              </a:rPr>
              <a:t>. ο Αδριανός μαζί με την γυναίκα του και τον Αντίνοο πραγματοποίησαν μια κρουαζιέρα στον Νείλο. Τότε, όπως αναφέρεται, </a:t>
            </a:r>
            <a:r>
              <a:rPr altLang="el-GR" dirty="0">
                <a:solidFill>
                  <a:srgbClr val="FF0000"/>
                </a:solidFill>
                <a:latin typeface="Calibri" pitchFamily="34" charset="0"/>
              </a:rPr>
              <a:t>ο Αντίνοος ενώ κολυμπούσε στο ποτάμι, πνίγηκε</a:t>
            </a:r>
            <a:r>
              <a:rPr altLang="el-GR" dirty="0">
                <a:latin typeface="Calibri" pitchFamily="34" charset="0"/>
              </a:rPr>
              <a:t>. </a:t>
            </a:r>
            <a:endParaRPr altLang="el-GR" dirty="0" smtClean="0">
              <a:latin typeface="Calibri" pitchFamily="34" charset="0"/>
            </a:endParaRPr>
          </a:p>
          <a:p>
            <a:pPr marL="0" indent="0">
              <a:buFont typeface="Wingdings" pitchFamily="2" charset="2"/>
              <a:buNone/>
              <a:defRPr/>
            </a:pPr>
            <a:r>
              <a:rPr altLang="el-GR" dirty="0" smtClean="0">
                <a:latin typeface="Calibri" pitchFamily="34" charset="0"/>
              </a:rPr>
              <a:t>Στο </a:t>
            </a:r>
            <a:r>
              <a:rPr altLang="el-GR" dirty="0">
                <a:latin typeface="Calibri" pitchFamily="34" charset="0"/>
              </a:rPr>
              <a:t>άκουσμα του θανάτου του Αντίνοου κυκλοφόρησαν διάφορες φήμες. </a:t>
            </a:r>
            <a:endParaRPr altLang="el-GR" dirty="0" smtClean="0">
              <a:latin typeface="Calibri" pitchFamily="34" charset="0"/>
            </a:endParaRPr>
          </a:p>
          <a:p>
            <a:pPr marL="0" indent="0">
              <a:buFont typeface="Wingdings" pitchFamily="2" charset="2"/>
              <a:buNone/>
              <a:defRPr/>
            </a:pPr>
            <a:r>
              <a:rPr altLang="el-GR" dirty="0" smtClean="0">
                <a:latin typeface="Calibri" pitchFamily="34" charset="0"/>
              </a:rPr>
              <a:t>Πολλοί </a:t>
            </a:r>
            <a:r>
              <a:rPr altLang="el-GR" dirty="0">
                <a:latin typeface="Calibri" pitchFamily="34" charset="0"/>
              </a:rPr>
              <a:t>υποστήριξαν ότι ο θάνατος του Αντίνοου δεν ήταν ένας τυχαίος πνιγμός. </a:t>
            </a:r>
            <a:endParaRPr altLang="el-GR" dirty="0" smtClean="0">
              <a:latin typeface="Calibri" pitchFamily="34" charset="0"/>
            </a:endParaRPr>
          </a:p>
          <a:p>
            <a:pPr marL="0" indent="0">
              <a:buFont typeface="Wingdings" pitchFamily="2" charset="2"/>
              <a:buNone/>
              <a:defRPr/>
            </a:pPr>
            <a:r>
              <a:rPr dirty="0" smtClean="0">
                <a:solidFill>
                  <a:srgbClr val="FF0000"/>
                </a:solidFill>
              </a:rPr>
              <a:t>Εκδοχές</a:t>
            </a:r>
            <a:r>
              <a:rPr dirty="0">
                <a:solidFill>
                  <a:srgbClr val="FF0000"/>
                </a:solidFill>
              </a:rPr>
              <a:t>: ατύχημα, αυτοκτονία, φόνος ή θρησκευτική θυσία</a:t>
            </a:r>
            <a:endParaRPr altLang="el-GR" dirty="0" smtClean="0">
              <a:solidFill>
                <a:srgbClr val="FF0000"/>
              </a:solidFill>
              <a:latin typeface="Calibri" pitchFamily="34" charset="0"/>
            </a:endParaRPr>
          </a:p>
          <a:p>
            <a:pPr marL="0" indent="0">
              <a:buFont typeface="Wingdings" pitchFamily="2" charset="2"/>
              <a:buNone/>
              <a:defRPr/>
            </a:pPr>
            <a:r>
              <a:rPr dirty="0"/>
              <a:t/>
            </a:r>
            <a:br>
              <a:rPr dirty="0"/>
            </a:br>
            <a:r>
              <a:rPr dirty="0"/>
              <a:t/>
            </a:r>
            <a:br>
              <a:rPr dirty="0"/>
            </a:br>
            <a:r>
              <a:rPr altLang="el-GR" dirty="0">
                <a:latin typeface="Calibri" pitchFamily="34" charset="0"/>
              </a:rPr>
              <a:t/>
            </a:r>
            <a:br>
              <a:rPr altLang="el-GR" dirty="0">
                <a:latin typeface="Calibri" pitchFamily="34" charset="0"/>
              </a:rPr>
            </a:br>
            <a:endParaRPr altLang="el-GR" dirty="0">
              <a:latin typeface="Calibri" pitchFamily="34" charset="0"/>
            </a:endParaRPr>
          </a:p>
          <a:p>
            <a:pPr>
              <a:defRPr/>
            </a:pPr>
            <a:endParaRPr dirty="0"/>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1547813" y="115888"/>
            <a:ext cx="5924550" cy="6121400"/>
          </a:xfrm>
          <a:prstGeom prst="rect">
            <a:avLst/>
          </a:prstGeom>
          <a:noFill/>
          <a:ln w="9525">
            <a:noFill/>
            <a:miter lim="800000"/>
            <a:headEnd/>
            <a:tailEnd/>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11266" name="Τίτλος 1"/>
          <p:cNvSpPr txBox="1">
            <a:spLocks noGrp="1"/>
          </p:cNvSpPr>
          <p:nvPr>
            <p:ph type="title"/>
          </p:nvPr>
        </p:nvSpPr>
        <p:spPr>
          <a:xfrm>
            <a:off x="612775" y="228600"/>
            <a:ext cx="8153400" cy="3128963"/>
          </a:xfrm>
        </p:spPr>
        <p:txBody>
          <a:bodyPr/>
          <a:lstStyle/>
          <a:p>
            <a:endParaRPr altLang="el-GR" smtClean="0">
              <a:latin typeface="Calibri" pitchFamily="34" charset="0"/>
            </a:endParaRPr>
          </a:p>
        </p:txBody>
      </p:sp>
      <p:sp>
        <p:nvSpPr>
          <p:cNvPr id="11267" name="Θέση περιεχομένου 2"/>
          <p:cNvSpPr txBox="1">
            <a:spLocks noGrp="1"/>
          </p:cNvSpPr>
          <p:nvPr>
            <p:ph idx="1"/>
          </p:nvPr>
        </p:nvSpPr>
        <p:spPr>
          <a:xfrm>
            <a:off x="612775" y="3716338"/>
            <a:ext cx="8153400" cy="2379662"/>
          </a:xfrm>
        </p:spPr>
        <p:txBody>
          <a:bodyPr/>
          <a:lstStyle/>
          <a:p>
            <a:pPr marL="0" indent="0">
              <a:buFont typeface="Wingdings" pitchFamily="2" charset="2"/>
              <a:buNone/>
            </a:pPr>
            <a:r>
              <a:rPr altLang="el-GR" smtClean="0">
                <a:latin typeface="Calibri" pitchFamily="34" charset="0"/>
              </a:rPr>
              <a:t>Ο </a:t>
            </a:r>
            <a:r>
              <a:rPr altLang="el-GR" b="1" smtClean="0">
                <a:latin typeface="Calibri" pitchFamily="34" charset="0"/>
              </a:rPr>
              <a:t>Επίκουρος</a:t>
            </a:r>
            <a:r>
              <a:rPr altLang="el-GR" smtClean="0">
                <a:latin typeface="Calibri" pitchFamily="34" charset="0"/>
              </a:rPr>
              <a:t> (341 π.Χ. – 270 π.Χ.) ήταν Έλληνας φιλόσοφος. Ίδρυσε δική του φιλοσοφική σχολή, με το όνομα Κήπος του Επίκουρου, η οποία θεωρείται από τις πιο γνωστές σχολές της ελληνικής φιλοσοφίας.</a:t>
            </a:r>
          </a:p>
        </p:txBody>
      </p:sp>
      <p:pic>
        <p:nvPicPr>
          <p:cNvPr id="11268" name="Εικόνα 3"/>
          <p:cNvPicPr>
            <a:picLocks noChangeAspect="1"/>
          </p:cNvPicPr>
          <p:nvPr/>
        </p:nvPicPr>
        <p:blipFill>
          <a:blip r:embed="rId3"/>
          <a:srcRect/>
          <a:stretch>
            <a:fillRect/>
          </a:stretch>
        </p:blipFill>
        <p:spPr bwMode="auto">
          <a:xfrm>
            <a:off x="2268538" y="260350"/>
            <a:ext cx="4824412" cy="30241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txBox="1">
            <a:spLocks noGrp="1"/>
          </p:cNvSpPr>
          <p:nvPr>
            <p:ph type="title"/>
          </p:nvPr>
        </p:nvSpPr>
        <p:spPr>
          <a:xfrm>
            <a:off x="612775" y="228600"/>
            <a:ext cx="8153400" cy="990600"/>
          </a:xfrm>
        </p:spPr>
        <p:txBody>
          <a:bodyPr/>
          <a:lstStyle/>
          <a:p>
            <a:endParaRPr altLang="el-GR" smtClean="0">
              <a:latin typeface="Calibri" pitchFamily="34" charset="0"/>
            </a:endParaRPr>
          </a:p>
        </p:txBody>
      </p:sp>
      <p:sp>
        <p:nvSpPr>
          <p:cNvPr id="57347" name="Θέση περιεχομένου 2"/>
          <p:cNvSpPr txBox="1">
            <a:spLocks noGrp="1"/>
          </p:cNvSpPr>
          <p:nvPr>
            <p:ph idx="1"/>
          </p:nvPr>
        </p:nvSpPr>
        <p:spPr>
          <a:xfrm>
            <a:off x="107950" y="1600200"/>
            <a:ext cx="8928100" cy="5257800"/>
          </a:xfrm>
        </p:spPr>
        <p:txBody>
          <a:bodyPr/>
          <a:lstStyle/>
          <a:p>
            <a:pPr marL="0" indent="0">
              <a:buFont typeface="Wingdings" pitchFamily="2" charset="2"/>
              <a:buNone/>
            </a:pPr>
            <a:r>
              <a:rPr altLang="el-GR" smtClean="0">
                <a:latin typeface="Calibri" pitchFamily="34" charset="0"/>
              </a:rPr>
              <a:t>Ακούστηκε ότι συνδεόταν με τη </a:t>
            </a:r>
            <a:r>
              <a:rPr altLang="el-GR" smtClean="0">
                <a:solidFill>
                  <a:srgbClr val="FF0000"/>
                </a:solidFill>
                <a:latin typeface="Calibri" pitchFamily="34" charset="0"/>
              </a:rPr>
              <a:t>μυστικιστική δράση του αυτοκράτορα….</a:t>
            </a:r>
          </a:p>
          <a:p>
            <a:pPr marL="0" indent="0">
              <a:buFont typeface="Wingdings" pitchFamily="2" charset="2"/>
              <a:buNone/>
            </a:pPr>
            <a:r>
              <a:rPr altLang="el-GR" smtClean="0">
                <a:latin typeface="Calibri" pitchFamily="34" charset="0"/>
              </a:rPr>
              <a:t>Ίσως ο Αντίνοος </a:t>
            </a:r>
            <a:r>
              <a:rPr altLang="el-GR" smtClean="0">
                <a:solidFill>
                  <a:srgbClr val="FF0000"/>
                </a:solidFill>
                <a:latin typeface="Calibri" pitchFamily="34" charset="0"/>
              </a:rPr>
              <a:t>αυτοθυσιάστηκε</a:t>
            </a:r>
            <a:r>
              <a:rPr altLang="el-GR" smtClean="0">
                <a:latin typeface="Calibri" pitchFamily="34" charset="0"/>
              </a:rPr>
              <a:t> για να παρατείνει την ζωή του Αδριανού αφού σύμφωνα με μια θεωρία </a:t>
            </a:r>
            <a:r>
              <a:rPr altLang="el-GR" smtClean="0">
                <a:solidFill>
                  <a:srgbClr val="FF0000"/>
                </a:solidFill>
                <a:latin typeface="Calibri" pitchFamily="34" charset="0"/>
              </a:rPr>
              <a:t>οι μάγοι </a:t>
            </a:r>
            <a:r>
              <a:rPr altLang="el-GR" smtClean="0">
                <a:latin typeface="Calibri" pitchFamily="34" charset="0"/>
              </a:rPr>
              <a:t>που τον παρακολουθούσαν του είχαν πει ότι μόνο </a:t>
            </a:r>
            <a:r>
              <a:rPr altLang="el-GR" smtClean="0">
                <a:solidFill>
                  <a:srgbClr val="FF0000"/>
                </a:solidFill>
                <a:latin typeface="Calibri" pitchFamily="34" charset="0"/>
              </a:rPr>
              <a:t>η αυτοθυσία ενός αφοσιωμένου συντρόφου θα τον γλίτωνε από τον θάνατο</a:t>
            </a:r>
            <a:r>
              <a:rPr altLang="el-GR" smtClean="0">
                <a:latin typeface="Calibri" pitchFamily="34" charset="0"/>
              </a:rPr>
              <a:t>.</a:t>
            </a:r>
          </a:p>
          <a:p>
            <a:pPr marL="0" indent="0">
              <a:buFont typeface="Wingdings" pitchFamily="2" charset="2"/>
              <a:buNone/>
            </a:pPr>
            <a:r>
              <a:rPr smtClean="0">
                <a:latin typeface="Calibri" pitchFamily="34" charset="0"/>
              </a:rPr>
              <a:t>Αυτοθυσία: κανείς χορηγεί ακόμα και το σώμα του βιώνοντας έτσι μια </a:t>
            </a:r>
            <a:r>
              <a:rPr smtClean="0">
                <a:solidFill>
                  <a:srgbClr val="FF0000"/>
                </a:solidFill>
                <a:latin typeface="Calibri" pitchFamily="34" charset="0"/>
              </a:rPr>
              <a:t>πληρότητα αγάπης</a:t>
            </a:r>
            <a:r>
              <a:rPr smtClean="0">
                <a:latin typeface="Calibri" pitchFamily="34" charset="0"/>
              </a:rPr>
              <a:t>.</a:t>
            </a:r>
          </a:p>
          <a:p>
            <a:pPr marL="0" indent="0">
              <a:buFont typeface="Wingdings" pitchFamily="2" charset="2"/>
              <a:buNone/>
            </a:pPr>
            <a:r>
              <a:rPr smtClean="0">
                <a:latin typeface="Calibri" pitchFamily="34" charset="0"/>
              </a:rPr>
              <a:t>«Μείζονα ταύτης αγάπην ουδείς έχει, ίνα τις την ψυχήν αυτού θη υπέρ των φίλων αυτού»  Ιωάν.15, 13.</a:t>
            </a:r>
            <a:endParaRPr altLang="el-GR" smtClean="0">
              <a:latin typeface="Calibri" pitchFamily="34" charset="0"/>
            </a:endParaRPr>
          </a:p>
          <a:p>
            <a:pPr marL="0" indent="0">
              <a:buFont typeface="Wingdings" pitchFamily="2" charset="2"/>
              <a:buNone/>
            </a:pPr>
            <a:r>
              <a:rPr altLang="el-GR" smtClean="0">
                <a:latin typeface="Calibri" pitchFamily="34" charset="0"/>
              </a:rPr>
              <a:t> </a:t>
            </a:r>
            <a:br>
              <a:rPr altLang="el-GR" smtClean="0">
                <a:latin typeface="Calibri" pitchFamily="34" charset="0"/>
              </a:rPr>
            </a:br>
            <a:r>
              <a:rPr altLang="el-GR" smtClean="0">
                <a:latin typeface="Calibri" pitchFamily="34" charset="0"/>
              </a:rPr>
              <a:t/>
            </a:r>
            <a:br>
              <a:rPr altLang="el-GR" smtClean="0">
                <a:latin typeface="Calibri" pitchFamily="34" charset="0"/>
              </a:rPr>
            </a:br>
            <a:r>
              <a:rPr altLang="el-GR" smtClean="0">
                <a:latin typeface="Calibri" pitchFamily="34" charset="0"/>
              </a:rPr>
              <a:t/>
            </a:r>
            <a:br>
              <a:rPr altLang="el-GR" smtClean="0">
                <a:latin typeface="Calibri" pitchFamily="34" charset="0"/>
              </a:rPr>
            </a:br>
            <a:endParaRPr altLang="el-GR" smtClean="0">
              <a:latin typeface="Calibri" pitchFamily="34"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txBox="1">
            <a:spLocks noGrp="1"/>
          </p:cNvSpPr>
          <p:nvPr>
            <p:ph type="title"/>
          </p:nvPr>
        </p:nvSpPr>
        <p:spPr>
          <a:xfrm>
            <a:off x="612775" y="228600"/>
            <a:ext cx="8153400" cy="990600"/>
          </a:xfrm>
        </p:spPr>
        <p:txBody>
          <a:bodyPr/>
          <a:lstStyle/>
          <a:p>
            <a:endParaRPr smtClean="0">
              <a:latin typeface="Calibri" pitchFamily="34" charset="0"/>
            </a:endParaRPr>
          </a:p>
        </p:txBody>
      </p:sp>
      <p:sp>
        <p:nvSpPr>
          <p:cNvPr id="58371" name="Θέση περιεχομένου 2"/>
          <p:cNvSpPr txBox="1">
            <a:spLocks noGrp="1"/>
          </p:cNvSpPr>
          <p:nvPr>
            <p:ph idx="1"/>
          </p:nvPr>
        </p:nvSpPr>
        <p:spPr>
          <a:xfrm>
            <a:off x="612775" y="1600200"/>
            <a:ext cx="8153400" cy="4924425"/>
          </a:xfrm>
        </p:spPr>
        <p:txBody>
          <a:bodyPr/>
          <a:lstStyle/>
          <a:p>
            <a:r>
              <a:rPr smtClean="0">
                <a:latin typeface="Calibri" pitchFamily="34" charset="0"/>
              </a:rPr>
              <a:t>Ανθρωποθυσίες σε όλο τον αρχαίο κόσμο γίνονταν </a:t>
            </a:r>
          </a:p>
          <a:p>
            <a:r>
              <a:rPr smtClean="0">
                <a:latin typeface="Calibri" pitchFamily="34" charset="0"/>
              </a:rPr>
              <a:t>Από ότι αναφέρει ο Μανέθων, στην Αίγυπτο γίνονταν </a:t>
            </a:r>
            <a:r>
              <a:rPr smtClean="0">
                <a:solidFill>
                  <a:srgbClr val="FF0000"/>
                </a:solidFill>
                <a:latin typeface="Calibri" pitchFamily="34" charset="0"/>
              </a:rPr>
              <a:t>κάθε μία ημέρα 3 ανθρωποθυσίες </a:t>
            </a:r>
            <a:r>
              <a:rPr smtClean="0">
                <a:latin typeface="Calibri" pitchFamily="34" charset="0"/>
              </a:rPr>
              <a:t>στον ναό του Ήλιο στην Ηλιούπολι μέχρι και την εποχή του Αμάσιου.</a:t>
            </a:r>
            <a:r>
              <a:rPr b="1" smtClean="0">
                <a:latin typeface="Calibri" pitchFamily="34" charset="0"/>
              </a:rPr>
              <a:t> </a:t>
            </a:r>
          </a:p>
          <a:p>
            <a:r>
              <a:rPr smtClean="0">
                <a:latin typeface="Calibri" pitchFamily="34" charset="0"/>
              </a:rPr>
              <a:t>Αμερικανοί αρχαιολόγοι υποστηρίζουν ότι ανακάλυψαν ευρήματα σε τάφους της Αβύδου τα οποία φανερώνουν ότι στην αρχαία Αίγυπτο </a:t>
            </a:r>
            <a:r>
              <a:rPr smtClean="0">
                <a:solidFill>
                  <a:srgbClr val="FF0000"/>
                </a:solidFill>
                <a:latin typeface="Calibri" pitchFamily="34" charset="0"/>
              </a:rPr>
              <a:t>γίνονταν ανθρωποθυσίες, από το 2950 π.Χ. και μετά</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txBox="1">
            <a:spLocks noGrp="1"/>
          </p:cNvSpPr>
          <p:nvPr>
            <p:ph type="title"/>
          </p:nvPr>
        </p:nvSpPr>
        <p:spPr>
          <a:xfrm>
            <a:off x="612775" y="228600"/>
            <a:ext cx="8153400" cy="990600"/>
          </a:xfrm>
        </p:spPr>
        <p:txBody>
          <a:bodyPr/>
          <a:lstStyle/>
          <a:p>
            <a:endParaRPr smtClean="0">
              <a:latin typeface="Calibri" pitchFamily="34" charset="0"/>
            </a:endParaRPr>
          </a:p>
        </p:txBody>
      </p:sp>
      <p:sp>
        <p:nvSpPr>
          <p:cNvPr id="59395" name="Θέση περιεχομένου 2"/>
          <p:cNvSpPr txBox="1">
            <a:spLocks noGrp="1"/>
          </p:cNvSpPr>
          <p:nvPr>
            <p:ph idx="1"/>
          </p:nvPr>
        </p:nvSpPr>
        <p:spPr>
          <a:xfrm>
            <a:off x="250825" y="1600200"/>
            <a:ext cx="8713788" cy="5068888"/>
          </a:xfrm>
        </p:spPr>
        <p:txBody>
          <a:bodyPr/>
          <a:lstStyle/>
          <a:p>
            <a:r>
              <a:rPr smtClean="0">
                <a:latin typeface="Calibri" pitchFamily="34" charset="0"/>
              </a:rPr>
              <a:t>Η περίπτωση όμως της </a:t>
            </a:r>
            <a:r>
              <a:rPr smtClean="0">
                <a:solidFill>
                  <a:srgbClr val="FF0000"/>
                </a:solidFill>
                <a:latin typeface="Calibri" pitchFamily="34" charset="0"/>
              </a:rPr>
              <a:t>αυτοθυσίας του Αντίνοου </a:t>
            </a:r>
            <a:r>
              <a:rPr smtClean="0">
                <a:latin typeface="Calibri" pitchFamily="34" charset="0"/>
              </a:rPr>
              <a:t>(αν όντως αυτή ήταν η αιτία του θανάτου του) είναι κάτι διαφορετικό.</a:t>
            </a:r>
          </a:p>
          <a:p>
            <a:r>
              <a:rPr smtClean="0">
                <a:latin typeface="Calibri" pitchFamily="34" charset="0"/>
              </a:rPr>
              <a:t>Ο αυτοκράτορας πόνεσε βαθύτατα. Διέταξε να </a:t>
            </a:r>
            <a:r>
              <a:rPr smtClean="0">
                <a:solidFill>
                  <a:srgbClr val="FF0000"/>
                </a:solidFill>
                <a:latin typeface="Calibri" pitchFamily="34" charset="0"/>
              </a:rPr>
              <a:t>θεοποιηθεί</a:t>
            </a:r>
            <a:r>
              <a:rPr smtClean="0">
                <a:latin typeface="Calibri" pitchFamily="34" charset="0"/>
              </a:rPr>
              <a:t> ο Αντίνοος, έδωσε </a:t>
            </a:r>
            <a:r>
              <a:rPr smtClean="0">
                <a:solidFill>
                  <a:srgbClr val="FF0000"/>
                </a:solidFill>
                <a:latin typeface="Calibri" pitchFamily="34" charset="0"/>
              </a:rPr>
              <a:t>σε πόλεις το όνομά </a:t>
            </a:r>
            <a:r>
              <a:rPr smtClean="0">
                <a:latin typeface="Calibri" pitchFamily="34" charset="0"/>
              </a:rPr>
              <a:t>του, έκοψε </a:t>
            </a:r>
            <a:r>
              <a:rPr smtClean="0">
                <a:solidFill>
                  <a:srgbClr val="FF0000"/>
                </a:solidFill>
                <a:latin typeface="Calibri" pitchFamily="34" charset="0"/>
              </a:rPr>
              <a:t>μετάλλια</a:t>
            </a:r>
            <a:r>
              <a:rPr smtClean="0">
                <a:latin typeface="Calibri" pitchFamily="34" charset="0"/>
              </a:rPr>
              <a:t> με την μορφή του και </a:t>
            </a:r>
            <a:r>
              <a:rPr smtClean="0">
                <a:solidFill>
                  <a:srgbClr val="FF0000"/>
                </a:solidFill>
                <a:latin typeface="Calibri" pitchFamily="34" charset="0"/>
              </a:rPr>
              <a:t>αγάλματά</a:t>
            </a:r>
            <a:r>
              <a:rPr smtClean="0">
                <a:latin typeface="Calibri" pitchFamily="34" charset="0"/>
              </a:rPr>
              <a:t> του κατασκευάστηκαν σε όλα τα μέρη της αυτοκρατορίας. Προς τιμήν του ανεγέρθηκαν ναοί στην Βιθυνία, </a:t>
            </a:r>
            <a:r>
              <a:rPr smtClean="0">
                <a:solidFill>
                  <a:srgbClr val="FF0000"/>
                </a:solidFill>
                <a:latin typeface="Calibri" pitchFamily="34" charset="0"/>
              </a:rPr>
              <a:t>την Μαντίνεια στην Αρκαδία</a:t>
            </a:r>
            <a:r>
              <a:rPr smtClean="0">
                <a:latin typeface="Calibri" pitchFamily="34" charset="0"/>
              </a:rPr>
              <a:t>, και στην Αθήνα, ενώ οργανώθηκαν και εορτές για να τον τιμήσουν.</a:t>
            </a:r>
          </a:p>
          <a:p>
            <a:endParaRPr smtClean="0">
              <a:latin typeface="Calibri" pitchFamily="34"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txBox="1">
            <a:spLocks noGrp="1"/>
          </p:cNvSpPr>
          <p:nvPr>
            <p:ph type="title"/>
          </p:nvPr>
        </p:nvSpPr>
        <p:spPr>
          <a:xfrm>
            <a:off x="612775" y="228600"/>
            <a:ext cx="8153400" cy="990600"/>
          </a:xfrm>
        </p:spPr>
        <p:txBody>
          <a:bodyPr/>
          <a:lstStyle/>
          <a:p>
            <a:endParaRPr smtClean="0">
              <a:latin typeface="Calibri" pitchFamily="34" charset="0"/>
            </a:endParaRPr>
          </a:p>
        </p:txBody>
      </p:sp>
      <p:sp>
        <p:nvSpPr>
          <p:cNvPr id="3" name="Θέση περιεχομένου 2"/>
          <p:cNvSpPr>
            <a:spLocks noGrp="1"/>
          </p:cNvSpPr>
          <p:nvPr>
            <p:ph idx="1"/>
          </p:nvPr>
        </p:nvSpPr>
        <p:spPr>
          <a:xfrm>
            <a:off x="612775" y="1600200"/>
            <a:ext cx="8153400" cy="4924425"/>
          </a:xfrm>
        </p:spPr>
        <p:txBody>
          <a:bodyPr/>
          <a:lstStyle/>
          <a:p>
            <a:pPr marL="0" indent="0">
              <a:buFont typeface="Wingdings" pitchFamily="2" charset="2"/>
              <a:buNone/>
              <a:defRPr/>
            </a:pPr>
            <a:r>
              <a:rPr altLang="el-GR" dirty="0">
                <a:latin typeface="Calibri" pitchFamily="34" charset="0"/>
              </a:rPr>
              <a:t>Προς τιμή του έχτισε κοντά στον Νείλο την μοναδική </a:t>
            </a:r>
            <a:r>
              <a:rPr altLang="el-GR" dirty="0">
                <a:solidFill>
                  <a:srgbClr val="FF0000"/>
                </a:solidFill>
                <a:latin typeface="Calibri" pitchFamily="34" charset="0"/>
              </a:rPr>
              <a:t>ρωμαϊκή πόλη στην Αίγυπτο, την </a:t>
            </a:r>
            <a:r>
              <a:rPr altLang="el-GR" dirty="0" err="1">
                <a:solidFill>
                  <a:srgbClr val="FF0000"/>
                </a:solidFill>
                <a:latin typeface="Calibri" pitchFamily="34" charset="0"/>
              </a:rPr>
              <a:t>Αντινοόπολη</a:t>
            </a:r>
            <a:r>
              <a:rPr altLang="el-GR" dirty="0">
                <a:latin typeface="Calibri" pitchFamily="34" charset="0"/>
              </a:rPr>
              <a:t>. </a:t>
            </a:r>
          </a:p>
          <a:p>
            <a:pPr marL="0" indent="0">
              <a:buFont typeface="Wingdings" pitchFamily="2" charset="2"/>
              <a:buNone/>
              <a:defRPr/>
            </a:pPr>
            <a:endParaRPr altLang="el-GR" dirty="0">
              <a:solidFill>
                <a:srgbClr val="FF0000"/>
              </a:solidFill>
              <a:latin typeface="Calibri" pitchFamily="34" charset="0"/>
            </a:endParaRPr>
          </a:p>
          <a:p>
            <a:pPr marL="0" indent="0">
              <a:buFont typeface="Wingdings" pitchFamily="2" charset="2"/>
              <a:buNone/>
              <a:defRPr/>
            </a:pPr>
            <a:r>
              <a:rPr altLang="el-GR" dirty="0" smtClean="0">
                <a:solidFill>
                  <a:srgbClr val="FF0000"/>
                </a:solidFill>
                <a:latin typeface="Calibri" pitchFamily="34" charset="0"/>
              </a:rPr>
              <a:t>Γλύπτες </a:t>
            </a:r>
            <a:r>
              <a:rPr altLang="el-GR" dirty="0">
                <a:solidFill>
                  <a:srgbClr val="FF0000"/>
                </a:solidFill>
                <a:latin typeface="Calibri" pitchFamily="34" charset="0"/>
              </a:rPr>
              <a:t>και ζωγράφοι </a:t>
            </a:r>
            <a:r>
              <a:rPr altLang="el-GR" dirty="0">
                <a:latin typeface="Calibri" pitchFamily="34" charset="0"/>
              </a:rPr>
              <a:t>αποθανάτισαν το κάλλος του περίφημου νεανία σε κάθε πολύτιμη ύλη, μάρμαρο, χαλκό, πολύτιμους λίθους, νομίσματα, μετάλλια. </a:t>
            </a:r>
          </a:p>
          <a:p>
            <a:pPr marL="0" indent="0">
              <a:buFont typeface="Wingdings" pitchFamily="2" charset="2"/>
              <a:buNone/>
              <a:defRPr/>
            </a:pPr>
            <a:endParaRPr altLang="el-GR" dirty="0" smtClean="0">
              <a:latin typeface="Calibri" pitchFamily="34" charset="0"/>
            </a:endParaRPr>
          </a:p>
          <a:p>
            <a:pPr marL="0" indent="0">
              <a:buFont typeface="Wingdings" pitchFamily="2" charset="2"/>
              <a:buNone/>
              <a:defRPr/>
            </a:pPr>
            <a:r>
              <a:rPr altLang="el-GR" dirty="0" smtClean="0">
                <a:latin typeface="Calibri" pitchFamily="34" charset="0"/>
              </a:rPr>
              <a:t>Δόθηκε </a:t>
            </a:r>
            <a:r>
              <a:rPr altLang="el-GR" dirty="0">
                <a:latin typeface="Calibri" pitchFamily="34" charset="0"/>
              </a:rPr>
              <a:t>το όνομά του σε ένα από τα </a:t>
            </a:r>
            <a:r>
              <a:rPr altLang="el-GR" dirty="0">
                <a:solidFill>
                  <a:srgbClr val="FF0000"/>
                </a:solidFill>
                <a:latin typeface="Calibri" pitchFamily="34" charset="0"/>
              </a:rPr>
              <a:t>αστέρια</a:t>
            </a:r>
            <a:r>
              <a:rPr altLang="el-GR" dirty="0">
                <a:latin typeface="Calibri" pitchFamily="34" charset="0"/>
              </a:rPr>
              <a:t>, το οποίο πίστευαν ότι πρώτη φορά εμφανίσθηκε στον ουρανό.</a:t>
            </a:r>
          </a:p>
          <a:p>
            <a:pPr>
              <a:defRPr/>
            </a:pPr>
            <a:endParaRPr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txBox="1">
            <a:spLocks noGrp="1"/>
          </p:cNvSpPr>
          <p:nvPr>
            <p:ph type="title"/>
          </p:nvPr>
        </p:nvSpPr>
        <p:spPr>
          <a:xfrm>
            <a:off x="612775" y="228600"/>
            <a:ext cx="8153400" cy="990600"/>
          </a:xfrm>
        </p:spPr>
        <p:txBody>
          <a:bodyPr/>
          <a:lstStyle/>
          <a:p>
            <a:endParaRPr smtClean="0">
              <a:latin typeface="Calibri" pitchFamily="34" charset="0"/>
            </a:endParaRPr>
          </a:p>
        </p:txBody>
      </p:sp>
      <p:sp>
        <p:nvSpPr>
          <p:cNvPr id="61443" name="Θέση περιεχομένου 2"/>
          <p:cNvSpPr txBox="1">
            <a:spLocks noGrp="1"/>
          </p:cNvSpPr>
          <p:nvPr>
            <p:ph idx="1"/>
          </p:nvPr>
        </p:nvSpPr>
        <p:spPr>
          <a:xfrm>
            <a:off x="107950" y="1600200"/>
            <a:ext cx="9036050" cy="5257800"/>
          </a:xfrm>
        </p:spPr>
        <p:txBody>
          <a:bodyPr/>
          <a:lstStyle/>
          <a:p>
            <a:r>
              <a:rPr smtClean="0">
                <a:latin typeface="Calibri" pitchFamily="34" charset="0"/>
              </a:rPr>
              <a:t>Ο Αδριανός άφησε την τελευταία του πνοή σε ηλικία </a:t>
            </a:r>
            <a:r>
              <a:rPr smtClean="0">
                <a:solidFill>
                  <a:srgbClr val="FF0000"/>
                </a:solidFill>
                <a:latin typeface="Calibri" pitchFamily="34" charset="0"/>
              </a:rPr>
              <a:t>62 ετών</a:t>
            </a:r>
            <a:r>
              <a:rPr smtClean="0">
                <a:latin typeface="Calibri" pitchFamily="34" charset="0"/>
              </a:rPr>
              <a:t>.</a:t>
            </a:r>
          </a:p>
          <a:p>
            <a:r>
              <a:rPr smtClean="0">
                <a:latin typeface="Calibri" pitchFamily="34" charset="0"/>
              </a:rPr>
              <a:t>Η μοίρα του το έφερε να </a:t>
            </a:r>
            <a:r>
              <a:rPr smtClean="0">
                <a:solidFill>
                  <a:srgbClr val="FF0000"/>
                </a:solidFill>
                <a:latin typeface="Calibri" pitchFamily="34" charset="0"/>
              </a:rPr>
              <a:t>ταξιδεύει και μετά θάνατον</a:t>
            </a:r>
            <a:r>
              <a:rPr smtClean="0">
                <a:latin typeface="Calibri" pitchFamily="34" charset="0"/>
              </a:rPr>
              <a:t>:</a:t>
            </a:r>
          </a:p>
          <a:p>
            <a:r>
              <a:rPr smtClean="0">
                <a:latin typeface="Calibri" pitchFamily="34" charset="0"/>
              </a:rPr>
              <a:t>Κηδεύτηκε αρχικά στους Πουτέολι (σημ. Pozzuoli), κοντά </a:t>
            </a:r>
            <a:r>
              <a:rPr smtClean="0">
                <a:solidFill>
                  <a:srgbClr val="FF0000"/>
                </a:solidFill>
                <a:latin typeface="Calibri" pitchFamily="34" charset="0"/>
              </a:rPr>
              <a:t>στις Βαΐες</a:t>
            </a:r>
            <a:r>
              <a:rPr smtClean="0">
                <a:latin typeface="Calibri" pitchFamily="34" charset="0"/>
              </a:rPr>
              <a:t>.</a:t>
            </a:r>
          </a:p>
          <a:p>
            <a:r>
              <a:rPr smtClean="0">
                <a:latin typeface="Calibri" pitchFamily="34" charset="0"/>
              </a:rPr>
              <a:t>Λίγο αργότερα, τα λείψανά του μεταφέρθηκαν στη Ρώμη και θάφτηκαν στους </a:t>
            </a:r>
            <a:r>
              <a:rPr smtClean="0">
                <a:solidFill>
                  <a:srgbClr val="FF0000"/>
                </a:solidFill>
                <a:latin typeface="Calibri" pitchFamily="34" charset="0"/>
              </a:rPr>
              <a:t>Κήπους της Δομιτίας</a:t>
            </a:r>
            <a:r>
              <a:rPr smtClean="0">
                <a:latin typeface="Calibri" pitchFamily="34" charset="0"/>
              </a:rPr>
              <a:t>.</a:t>
            </a:r>
          </a:p>
          <a:p>
            <a:r>
              <a:rPr smtClean="0">
                <a:latin typeface="Calibri" pitchFamily="34" charset="0"/>
              </a:rPr>
              <a:t>Μετά την ολοκλήρωση του </a:t>
            </a:r>
            <a:r>
              <a:rPr smtClean="0">
                <a:solidFill>
                  <a:srgbClr val="FF0000"/>
                </a:solidFill>
                <a:latin typeface="Calibri" pitchFamily="34" charset="0"/>
              </a:rPr>
              <a:t>Μαυσωλείου του Αδριανού </a:t>
            </a:r>
            <a:r>
              <a:rPr smtClean="0">
                <a:latin typeface="Calibri" pitchFamily="34" charset="0"/>
              </a:rPr>
              <a:t>στη Ρώμη το 139, το σώμα του αποτεφρώθηκε και οι στάχτες του τοποθετήθηκαν εκεί μαζί με της συζύγου του.</a:t>
            </a:r>
          </a:p>
          <a:p>
            <a:endParaRPr smtClean="0">
              <a:latin typeface="Calibri" pitchFamily="34" charset="0"/>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txBox="1">
            <a:spLocks noGrp="1"/>
          </p:cNvSpPr>
          <p:nvPr>
            <p:ph type="title"/>
          </p:nvPr>
        </p:nvSpPr>
        <p:spPr>
          <a:xfrm>
            <a:off x="0" y="115888"/>
            <a:ext cx="9144000" cy="1103312"/>
          </a:xfrm>
        </p:spPr>
        <p:txBody>
          <a:bodyPr/>
          <a:lstStyle/>
          <a:p>
            <a:r>
              <a:rPr altLang="el-GR" sz="2800" smtClean="0">
                <a:latin typeface="Calibri" pitchFamily="34" charset="0"/>
              </a:rPr>
              <a:t>Σύμφωνα με την </a:t>
            </a:r>
            <a:r>
              <a:rPr lang="en-US" altLang="el-GR" sz="2800" smtClean="0">
                <a:latin typeface="Calibri" pitchFamily="34" charset="0"/>
              </a:rPr>
              <a:t>Historia Augusta </a:t>
            </a:r>
            <a:r>
              <a:rPr altLang="el-GR" sz="2800" smtClean="0">
                <a:latin typeface="Calibri" pitchFamily="34" charset="0"/>
              </a:rPr>
              <a:t>ο αυτοκράτορας Αδριανός </a:t>
            </a:r>
            <a:r>
              <a:rPr altLang="el-GR" sz="2800" smtClean="0">
                <a:solidFill>
                  <a:srgbClr val="FF0000"/>
                </a:solidFill>
                <a:latin typeface="Calibri" pitchFamily="34" charset="0"/>
              </a:rPr>
              <a:t>λίγο πριν αναπαυθεί συνέθεσε το ακόλουθο ποίημα</a:t>
            </a:r>
            <a:r>
              <a:rPr altLang="el-GR" sz="2800" smtClean="0">
                <a:latin typeface="Calibri" pitchFamily="34" charset="0"/>
              </a:rPr>
              <a:t>:</a:t>
            </a:r>
          </a:p>
        </p:txBody>
      </p:sp>
      <p:sp>
        <p:nvSpPr>
          <p:cNvPr id="62467" name="Θέση περιεχομένου 2"/>
          <p:cNvSpPr txBox="1">
            <a:spLocks noGrp="1"/>
          </p:cNvSpPr>
          <p:nvPr>
            <p:ph idx="1"/>
          </p:nvPr>
        </p:nvSpPr>
        <p:spPr>
          <a:xfrm>
            <a:off x="612775" y="1600200"/>
            <a:ext cx="8153400" cy="4997450"/>
          </a:xfrm>
        </p:spPr>
        <p:txBody>
          <a:bodyPr/>
          <a:lstStyle/>
          <a:p>
            <a:pPr>
              <a:defRPr/>
            </a:pPr>
            <a:endParaRPr altLang="el-GR" i="1" dirty="0" smtClean="0">
              <a:latin typeface="Calibri" pitchFamily="34" charset="0"/>
            </a:endParaRPr>
          </a:p>
          <a:p>
            <a:pPr>
              <a:defRPr/>
            </a:pPr>
            <a:r>
              <a:rPr altLang="el-GR" i="1" dirty="0" smtClean="0">
                <a:latin typeface="Calibri" pitchFamily="34" charset="0"/>
              </a:rPr>
              <a:t>Μικρή </a:t>
            </a:r>
            <a:r>
              <a:rPr altLang="el-GR" i="1" dirty="0" smtClean="0">
                <a:solidFill>
                  <a:srgbClr val="FF0000"/>
                </a:solidFill>
                <a:latin typeface="Calibri" pitchFamily="34" charset="0"/>
              </a:rPr>
              <a:t>ψυχή</a:t>
            </a:r>
            <a:r>
              <a:rPr altLang="el-GR" i="1" dirty="0" smtClean="0">
                <a:latin typeface="Calibri" pitchFamily="34" charset="0"/>
              </a:rPr>
              <a:t>, περιπλανώμενη και γητεύτρα</a:t>
            </a:r>
          </a:p>
          <a:p>
            <a:pPr>
              <a:defRPr/>
            </a:pPr>
            <a:r>
              <a:rPr altLang="el-GR" i="1" dirty="0" smtClean="0">
                <a:solidFill>
                  <a:srgbClr val="FF0000"/>
                </a:solidFill>
                <a:latin typeface="Calibri" pitchFamily="34" charset="0"/>
              </a:rPr>
              <a:t>Φιλοξενούμενη</a:t>
            </a:r>
            <a:r>
              <a:rPr altLang="el-GR" i="1" dirty="0" smtClean="0">
                <a:latin typeface="Calibri" pitchFamily="34" charset="0"/>
              </a:rPr>
              <a:t> και σύντροφε του σώματος</a:t>
            </a:r>
          </a:p>
          <a:p>
            <a:pPr>
              <a:defRPr/>
            </a:pPr>
            <a:r>
              <a:rPr altLang="el-GR" i="1" dirty="0" smtClean="0">
                <a:latin typeface="Calibri" pitchFamily="34" charset="0"/>
              </a:rPr>
              <a:t>Που σύντομα θα αναχωρήσεις για </a:t>
            </a:r>
            <a:r>
              <a:rPr altLang="el-GR" i="1" dirty="0" smtClean="0">
                <a:solidFill>
                  <a:srgbClr val="FF0000"/>
                </a:solidFill>
                <a:latin typeface="Calibri" pitchFamily="34" charset="0"/>
              </a:rPr>
              <a:t>τόπους</a:t>
            </a:r>
          </a:p>
          <a:p>
            <a:pPr>
              <a:defRPr/>
            </a:pPr>
            <a:r>
              <a:rPr altLang="el-GR" i="1" dirty="0" smtClean="0">
                <a:latin typeface="Calibri" pitchFamily="34" charset="0"/>
              </a:rPr>
              <a:t>Σκοτεινούς, παγωμένους και ομιχλώδεις</a:t>
            </a:r>
          </a:p>
          <a:p>
            <a:pPr>
              <a:defRPr/>
            </a:pPr>
            <a:r>
              <a:rPr altLang="el-GR" i="1" dirty="0" smtClean="0">
                <a:latin typeface="Calibri" pitchFamily="34" charset="0"/>
              </a:rPr>
              <a:t>Ένα </a:t>
            </a:r>
            <a:r>
              <a:rPr altLang="el-GR" i="1" dirty="0" smtClean="0">
                <a:solidFill>
                  <a:srgbClr val="FF0000"/>
                </a:solidFill>
                <a:latin typeface="Calibri" pitchFamily="34" charset="0"/>
              </a:rPr>
              <a:t>τέλος</a:t>
            </a:r>
            <a:r>
              <a:rPr altLang="el-GR" i="1" dirty="0" smtClean="0">
                <a:latin typeface="Calibri" pitchFamily="34" charset="0"/>
              </a:rPr>
              <a:t> σε όλα σου τα αστεία...*</a:t>
            </a:r>
          </a:p>
          <a:p>
            <a:pPr>
              <a:defRPr/>
            </a:pPr>
            <a:endParaRPr altLang="el-GR" i="1" dirty="0">
              <a:latin typeface="Calibri" pitchFamily="34" charset="0"/>
            </a:endParaRPr>
          </a:p>
          <a:p>
            <a:pPr marL="0" indent="0">
              <a:buFont typeface="Wingdings" pitchFamily="2" charset="2"/>
              <a:buNone/>
              <a:defRPr/>
            </a:pPr>
            <a:r>
              <a:rPr altLang="el-GR" i="1" dirty="0" smtClean="0">
                <a:latin typeface="Calibri" pitchFamily="34" charset="0"/>
              </a:rPr>
              <a:t>*Επίκουρος: </a:t>
            </a:r>
            <a:r>
              <a:rPr altLang="el-GR" dirty="0" smtClean="0">
                <a:latin typeface="Calibri" pitchFamily="34" charset="0"/>
              </a:rPr>
              <a:t>με </a:t>
            </a:r>
            <a:r>
              <a:rPr altLang="el-GR" dirty="0">
                <a:latin typeface="Calibri" pitchFamily="34" charset="0"/>
              </a:rPr>
              <a:t>τον </a:t>
            </a:r>
            <a:r>
              <a:rPr altLang="el-GR" dirty="0">
                <a:solidFill>
                  <a:srgbClr val="FF0000"/>
                </a:solidFill>
                <a:latin typeface="Calibri" pitchFamily="34" charset="0"/>
              </a:rPr>
              <a:t>θάνατο</a:t>
            </a:r>
            <a:r>
              <a:rPr altLang="el-GR" dirty="0">
                <a:latin typeface="Calibri" pitchFamily="34" charset="0"/>
              </a:rPr>
              <a:t> έρχεται το </a:t>
            </a:r>
            <a:r>
              <a:rPr altLang="el-GR" dirty="0">
                <a:solidFill>
                  <a:srgbClr val="FF0000"/>
                </a:solidFill>
                <a:latin typeface="Calibri" pitchFamily="34" charset="0"/>
              </a:rPr>
              <a:t>τέλος</a:t>
            </a:r>
            <a:r>
              <a:rPr altLang="el-GR" dirty="0">
                <a:latin typeface="Calibri" pitchFamily="34" charset="0"/>
              </a:rPr>
              <a:t> όχι μόνο του σώματος αλλά και της ψυχής </a:t>
            </a:r>
          </a:p>
          <a:p>
            <a:pPr marL="0" indent="0">
              <a:buFont typeface="Wingdings" pitchFamily="2" charset="2"/>
              <a:buNone/>
              <a:defRPr/>
            </a:pPr>
            <a:endParaRPr altLang="el-GR" dirty="0" smtClean="0">
              <a:latin typeface="Calibri" pitchFamily="34"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txBox="1">
            <a:spLocks noGrp="1"/>
          </p:cNvSpPr>
          <p:nvPr>
            <p:ph type="title"/>
          </p:nvPr>
        </p:nvSpPr>
        <p:spPr>
          <a:xfrm>
            <a:off x="612775" y="228600"/>
            <a:ext cx="8153400" cy="990600"/>
          </a:xfrm>
        </p:spPr>
        <p:txBody>
          <a:bodyPr/>
          <a:lstStyle/>
          <a:p>
            <a:pPr algn="ctr"/>
            <a:r>
              <a:rPr altLang="el-GR" b="1" smtClean="0">
                <a:latin typeface="Calibri" pitchFamily="34" charset="0"/>
              </a:rPr>
              <a:t>ΒΙΒΛΙΟΓΡΑΦΙΑ</a:t>
            </a:r>
            <a:endParaRPr altLang="el-GR" smtClean="0">
              <a:latin typeface="Calibri" pitchFamily="34" charset="0"/>
            </a:endParaRPr>
          </a:p>
        </p:txBody>
      </p:sp>
      <p:sp>
        <p:nvSpPr>
          <p:cNvPr id="63491" name="Θέση περιεχομένου 2"/>
          <p:cNvSpPr txBox="1">
            <a:spLocks noGrp="1"/>
          </p:cNvSpPr>
          <p:nvPr>
            <p:ph idx="1"/>
          </p:nvPr>
        </p:nvSpPr>
        <p:spPr>
          <a:xfrm>
            <a:off x="612775" y="1600200"/>
            <a:ext cx="8153400" cy="4495800"/>
          </a:xfrm>
        </p:spPr>
        <p:txBody>
          <a:bodyPr/>
          <a:lstStyle/>
          <a:p>
            <a:r>
              <a:rPr lang="fr-FR" altLang="el-GR" i="1" smtClean="0">
                <a:latin typeface="Calibri" pitchFamily="34" charset="0"/>
              </a:rPr>
              <a:t>Historia Augusta: </a:t>
            </a:r>
            <a:r>
              <a:rPr altLang="el-GR" i="1" smtClean="0">
                <a:latin typeface="Calibri" pitchFamily="34" charset="0"/>
              </a:rPr>
              <a:t>Βιος του Αδριανού</a:t>
            </a:r>
            <a:endParaRPr altLang="el-GR" smtClean="0">
              <a:latin typeface="Calibri" pitchFamily="34" charset="0"/>
            </a:endParaRPr>
          </a:p>
          <a:p>
            <a:r>
              <a:rPr lang="fr-FR" altLang="el-GR" smtClean="0">
                <a:latin typeface="Calibri" pitchFamily="34" charset="0"/>
              </a:rPr>
              <a:t>Beaujeu J.,</a:t>
            </a:r>
            <a:r>
              <a:rPr lang="fr-FR" altLang="el-GR" i="1" smtClean="0">
                <a:latin typeface="Calibri" pitchFamily="34" charset="0"/>
              </a:rPr>
              <a:t> Les empereurs romains et leur politique réligieuse, </a:t>
            </a:r>
            <a:endParaRPr altLang="el-GR" smtClean="0">
              <a:latin typeface="Calibri" pitchFamily="34" charset="0"/>
            </a:endParaRPr>
          </a:p>
          <a:p>
            <a:r>
              <a:rPr lang="fr-FR" altLang="el-GR" smtClean="0">
                <a:latin typeface="Calibri" pitchFamily="34" charset="0"/>
              </a:rPr>
              <a:t>Lambrechts P. Les empereurs romains et leur politique religieuse. In: </a:t>
            </a:r>
            <a:r>
              <a:rPr lang="fr-FR" altLang="el-GR" i="1" smtClean="0">
                <a:latin typeface="Calibri" pitchFamily="34" charset="0"/>
              </a:rPr>
              <a:t>Revue belge de philologie et d'histoire</a:t>
            </a:r>
            <a:r>
              <a:rPr lang="fr-FR" altLang="el-GR" smtClean="0">
                <a:latin typeface="Calibri" pitchFamily="34" charset="0"/>
              </a:rPr>
              <a:t>, tome 35, fasc. 2, 1957. pp. 495-511.</a:t>
            </a:r>
            <a:endParaRPr altLang="el-GR" smtClean="0">
              <a:latin typeface="Calibri" pitchFamily="34" charset="0"/>
            </a:endParaRPr>
          </a:p>
          <a:p>
            <a:r>
              <a:rPr lang="fr-FR" altLang="el-GR" smtClean="0">
                <a:latin typeface="Calibri" pitchFamily="34" charset="0"/>
              </a:rPr>
              <a:t>Yourcenar M., </a:t>
            </a:r>
            <a:r>
              <a:rPr lang="fr-FR" altLang="el-GR" i="1" smtClean="0">
                <a:latin typeface="Calibri" pitchFamily="34" charset="0"/>
              </a:rPr>
              <a:t>Mémoires d’Hadrien</a:t>
            </a:r>
            <a:r>
              <a:rPr lang="fr-FR" altLang="el-GR" smtClean="0">
                <a:latin typeface="Calibri" pitchFamily="34" charset="0"/>
              </a:rPr>
              <a:t>, Editions Gallimard, 1974. </a:t>
            </a:r>
            <a:endParaRPr altLang="el-GR" smtClean="0">
              <a:latin typeface="Calibri" pitchFamily="34" charset="0"/>
            </a:endParaRPr>
          </a:p>
          <a:p>
            <a:r>
              <a:rPr altLang="el-GR" smtClean="0">
                <a:latin typeface="Calibri" pitchFamily="34" charset="0"/>
              </a:rPr>
              <a:t>Ευσεβίου, εκκλησιαστική Ιστορία</a:t>
            </a:r>
          </a:p>
          <a:p>
            <a:endParaRPr altLang="el-GR" smtClean="0">
              <a:latin typeface="Calibri"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12290" name="Τίτλος 1"/>
          <p:cNvSpPr txBox="1">
            <a:spLocks noGrp="1"/>
          </p:cNvSpPr>
          <p:nvPr>
            <p:ph type="title"/>
          </p:nvPr>
        </p:nvSpPr>
        <p:spPr>
          <a:xfrm>
            <a:off x="612775" y="228600"/>
            <a:ext cx="8153400" cy="990600"/>
          </a:xfrm>
        </p:spPr>
        <p:txBody>
          <a:bodyPr/>
          <a:lstStyle/>
          <a:p>
            <a:pPr algn="ctr"/>
            <a:r>
              <a:rPr altLang="el-GR" smtClean="0">
                <a:latin typeface="Calibri" pitchFamily="34" charset="0"/>
              </a:rPr>
              <a:t>Επικούρεια φιλοσοφία: αρχές</a:t>
            </a:r>
            <a:endParaRPr altLang="el-GR" smtClean="0">
              <a:latin typeface="Calibri" pitchFamily="34" charset="0"/>
            </a:endParaRPr>
          </a:p>
        </p:txBody>
      </p:sp>
      <p:sp>
        <p:nvSpPr>
          <p:cNvPr id="12291" name="Θέση περιεχομένου 2"/>
          <p:cNvSpPr txBox="1">
            <a:spLocks noGrp="1"/>
          </p:cNvSpPr>
          <p:nvPr>
            <p:ph idx="1"/>
          </p:nvPr>
        </p:nvSpPr>
        <p:spPr>
          <a:xfrm>
            <a:off x="179388" y="1484313"/>
            <a:ext cx="8785225" cy="5257800"/>
          </a:xfrm>
        </p:spPr>
        <p:txBody>
          <a:bodyPr/>
          <a:lstStyle/>
          <a:p>
            <a:pPr marL="0" indent="0">
              <a:buFont typeface="Wingdings" pitchFamily="2" charset="2"/>
              <a:buNone/>
            </a:pPr>
            <a:r>
              <a:rPr altLang="el-GR" smtClean="0">
                <a:latin typeface="Calibri" pitchFamily="34" charset="0"/>
              </a:rPr>
              <a:t>Βασικές αρχές της διδασκαλίας του είναι οι εξής: </a:t>
            </a:r>
          </a:p>
          <a:p>
            <a:pPr marL="0" indent="0">
              <a:buFont typeface="Wingdings" pitchFamily="2" charset="2"/>
              <a:buNone/>
            </a:pPr>
            <a:r>
              <a:rPr altLang="el-GR" smtClean="0">
                <a:latin typeface="Calibri" pitchFamily="34" charset="0"/>
              </a:rPr>
              <a:t>- με τον </a:t>
            </a:r>
            <a:r>
              <a:rPr altLang="el-GR" smtClean="0">
                <a:solidFill>
                  <a:srgbClr val="FF0000"/>
                </a:solidFill>
                <a:latin typeface="Calibri" pitchFamily="34" charset="0"/>
              </a:rPr>
              <a:t>θάνατο</a:t>
            </a:r>
            <a:r>
              <a:rPr altLang="el-GR" smtClean="0">
                <a:latin typeface="Calibri" pitchFamily="34" charset="0"/>
              </a:rPr>
              <a:t> έρχεται το </a:t>
            </a:r>
            <a:r>
              <a:rPr altLang="el-GR" smtClean="0">
                <a:solidFill>
                  <a:srgbClr val="FF0000"/>
                </a:solidFill>
                <a:latin typeface="Calibri" pitchFamily="34" charset="0"/>
              </a:rPr>
              <a:t>τέλος</a:t>
            </a:r>
            <a:r>
              <a:rPr altLang="el-GR" smtClean="0">
                <a:latin typeface="Calibri" pitchFamily="34" charset="0"/>
              </a:rPr>
              <a:t> όχι μόνο του σώματος αλλά και της ψυχής </a:t>
            </a:r>
          </a:p>
          <a:p>
            <a:pPr marL="0" indent="0">
              <a:buFont typeface="Wingdings" pitchFamily="2" charset="2"/>
              <a:buNone/>
            </a:pPr>
            <a:r>
              <a:rPr altLang="el-GR" smtClean="0">
                <a:latin typeface="Calibri" pitchFamily="34" charset="0"/>
              </a:rPr>
              <a:t>- οι </a:t>
            </a:r>
            <a:r>
              <a:rPr altLang="el-GR" smtClean="0">
                <a:solidFill>
                  <a:srgbClr val="FF0000"/>
                </a:solidFill>
                <a:latin typeface="Calibri" pitchFamily="34" charset="0"/>
              </a:rPr>
              <a:t>θεοί</a:t>
            </a:r>
            <a:r>
              <a:rPr altLang="el-GR" smtClean="0">
                <a:latin typeface="Calibri" pitchFamily="34" charset="0"/>
              </a:rPr>
              <a:t> δεν επιβραβεύουν ή τιμωρούν τους ανθρώπους </a:t>
            </a:r>
          </a:p>
          <a:p>
            <a:pPr marL="0" indent="0">
              <a:buFont typeface="Wingdings" pitchFamily="2" charset="2"/>
              <a:buNone/>
            </a:pPr>
            <a:r>
              <a:rPr altLang="el-GR" smtClean="0">
                <a:latin typeface="Calibri" pitchFamily="34" charset="0"/>
              </a:rPr>
              <a:t>- το </a:t>
            </a:r>
            <a:r>
              <a:rPr altLang="el-GR" smtClean="0">
                <a:solidFill>
                  <a:srgbClr val="FF0000"/>
                </a:solidFill>
                <a:latin typeface="Calibri" pitchFamily="34" charset="0"/>
              </a:rPr>
              <a:t>σύμπαν</a:t>
            </a:r>
            <a:r>
              <a:rPr altLang="el-GR" smtClean="0">
                <a:latin typeface="Calibri" pitchFamily="34" charset="0"/>
              </a:rPr>
              <a:t> είναι άπειρο και αιώνιο </a:t>
            </a:r>
          </a:p>
          <a:p>
            <a:pPr marL="0" indent="0">
              <a:buFont typeface="Wingdings" pitchFamily="2" charset="2"/>
              <a:buNone/>
            </a:pPr>
            <a:r>
              <a:rPr altLang="el-GR" smtClean="0">
                <a:latin typeface="Calibri" pitchFamily="34" charset="0"/>
              </a:rPr>
              <a:t>- τα γενόμενα στον κόσμο </a:t>
            </a:r>
            <a:r>
              <a:rPr altLang="el-GR" smtClean="0">
                <a:solidFill>
                  <a:srgbClr val="FF0000"/>
                </a:solidFill>
                <a:latin typeface="Calibri" pitchFamily="34" charset="0"/>
              </a:rPr>
              <a:t>συμβαίνουν τελικά</a:t>
            </a:r>
            <a:r>
              <a:rPr altLang="el-GR" smtClean="0">
                <a:latin typeface="Calibri" pitchFamily="34" charset="0"/>
              </a:rPr>
              <a:t>, με βάση τις κινήσεις και τις αλληλεπιδράσεις των ατόμων που διακινούνται στον κενό χώρο</a:t>
            </a:r>
          </a:p>
          <a:p>
            <a:pPr marL="0" indent="0">
              <a:buFont typeface="Wingdings" pitchFamily="2" charset="2"/>
              <a:buNone/>
            </a:pPr>
            <a:r>
              <a:rPr altLang="el-GR" smtClean="0">
                <a:latin typeface="Calibri" pitchFamily="34" charset="0"/>
              </a:rPr>
              <a:t>Επίκουρος αρνήθηκε κάθε θεία παρέμβαση στον κόσμο και κάθε τελολογική ερμηνεία</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13314" name="Θέση κειμένου 5"/>
          <p:cNvSpPr txBox="1">
            <a:spLocks noGrp="1"/>
          </p:cNvSpPr>
          <p:nvPr>
            <p:ph type="body" idx="2"/>
          </p:nvPr>
        </p:nvSpPr>
        <p:spPr/>
        <p:txBody>
          <a:bodyPr anchorCtr="1"/>
          <a:lstStyle/>
          <a:p>
            <a:pPr algn="ctr">
              <a:lnSpc>
                <a:spcPct val="90000"/>
              </a:lnSpc>
            </a:pPr>
            <a:r>
              <a:rPr altLang="el-GR" b="1" smtClean="0">
                <a:latin typeface="Calibri" pitchFamily="34" charset="0"/>
              </a:rPr>
              <a:t>TO ΡΩΜΑΪΚΟ ΚΡΑΤΟΣ</a:t>
            </a:r>
          </a:p>
          <a:p>
            <a:pPr algn="ctr">
              <a:lnSpc>
                <a:spcPct val="90000"/>
              </a:lnSpc>
            </a:pPr>
            <a:r>
              <a:rPr altLang="el-GR" b="1" smtClean="0">
                <a:latin typeface="Calibri" pitchFamily="34" charset="0"/>
              </a:rPr>
              <a:t>ΤΟΝ 1ο ΚΑΙ ΤΟ 2ο ΑΙΩΝΑ μ.Χ</a:t>
            </a:r>
          </a:p>
        </p:txBody>
      </p:sp>
      <p:sp>
        <p:nvSpPr>
          <p:cNvPr id="13315" name="Τίτλος 3"/>
          <p:cNvSpPr txBox="1">
            <a:spLocks noGrp="1"/>
          </p:cNvSpPr>
          <p:nvPr>
            <p:ph type="title"/>
          </p:nvPr>
        </p:nvSpPr>
        <p:spPr>
          <a:xfrm>
            <a:off x="1600200" y="4648200"/>
            <a:ext cx="7315200" cy="685800"/>
          </a:xfrm>
        </p:spPr>
        <p:txBody>
          <a:bodyPr/>
          <a:lstStyle/>
          <a:p>
            <a:pPr algn="ctr"/>
            <a:r>
              <a:rPr altLang="el-GR" smtClean="0">
                <a:latin typeface="Calibri" pitchFamily="34" charset="0"/>
              </a:rPr>
              <a:t>Μεσόγειος: </a:t>
            </a:r>
            <a:r>
              <a:rPr lang="en-US" altLang="el-GR" dirty="0" smtClean="0">
                <a:latin typeface="Calibri" pitchFamily="34" charset="0"/>
              </a:rPr>
              <a:t>mare nostrum</a:t>
            </a:r>
            <a:endParaRPr altLang="el-GR" smtClean="0">
              <a:latin typeface="Calibri" pitchFamily="34" charset="0"/>
            </a:endParaRPr>
          </a:p>
        </p:txBody>
      </p:sp>
      <p:pic>
        <p:nvPicPr>
          <p:cNvPr id="13316" name="Picture 3"/>
          <p:cNvPicPr>
            <a:picLocks noGrp="1" noChangeAspect="1"/>
          </p:cNvPicPr>
          <p:nvPr>
            <p:ph type="pic" idx="1"/>
          </p:nvPr>
        </p:nvPicPr>
        <p:blipFill>
          <a:blip r:embed="rId3"/>
          <a:srcRect l="6436" r="6436"/>
          <a:stretch>
            <a:fillRect/>
          </a:stretch>
        </p:blipFill>
        <p:spPr>
          <a:xfrm>
            <a:off x="179388" y="0"/>
            <a:ext cx="8856662" cy="4568825"/>
          </a:xfrm>
          <a:noFill/>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14338" name="Θέση κειμένου 1"/>
          <p:cNvSpPr txBox="1">
            <a:spLocks noGrp="1"/>
          </p:cNvSpPr>
          <p:nvPr>
            <p:ph type="body" idx="2"/>
          </p:nvPr>
        </p:nvSpPr>
        <p:spPr>
          <a:xfrm>
            <a:off x="1547813" y="5589588"/>
            <a:ext cx="7315200" cy="1152525"/>
          </a:xfrm>
        </p:spPr>
        <p:txBody>
          <a:bodyPr/>
          <a:lstStyle/>
          <a:p>
            <a:r>
              <a:rPr altLang="el-GR" b="1" smtClean="0">
                <a:latin typeface="Calibri" pitchFamily="34" charset="0"/>
              </a:rPr>
              <a:t>ΟΙ ΔΙΕΘΝΕΙΣ ΕΜΠΟΡΙΚΟΙ ΔΡΟΜΟΙ ΤΟΝ 1ο ΚΑΙ ΤΟ 2ο ΑΙΩΝΑ μ.Χ</a:t>
            </a:r>
          </a:p>
          <a:p>
            <a:r>
              <a:rPr altLang="el-GR" b="1" smtClean="0">
                <a:latin typeface="Calibri" pitchFamily="34" charset="0"/>
              </a:rPr>
              <a:t>-------------- χερσαίοι δρόμοι</a:t>
            </a:r>
          </a:p>
          <a:p>
            <a:r>
              <a:rPr altLang="el-GR" b="1" smtClean="0">
                <a:latin typeface="Calibri" pitchFamily="34" charset="0"/>
              </a:rPr>
              <a:t>-    -   -   -    θαλάσσιοι δρόμοι</a:t>
            </a:r>
          </a:p>
        </p:txBody>
      </p:sp>
      <p:sp>
        <p:nvSpPr>
          <p:cNvPr id="14339" name="Τίτλος 2"/>
          <p:cNvSpPr txBox="1">
            <a:spLocks noGrp="1"/>
          </p:cNvSpPr>
          <p:nvPr>
            <p:ph type="title"/>
          </p:nvPr>
        </p:nvSpPr>
        <p:spPr>
          <a:xfrm>
            <a:off x="1600200" y="4648200"/>
            <a:ext cx="7315200" cy="685800"/>
          </a:xfrm>
        </p:spPr>
        <p:txBody>
          <a:bodyPr/>
          <a:lstStyle/>
          <a:p>
            <a:endParaRPr altLang="el-GR" smtClean="0">
              <a:latin typeface="Calibri" pitchFamily="34" charset="0"/>
            </a:endParaRPr>
          </a:p>
        </p:txBody>
      </p:sp>
      <p:pic>
        <p:nvPicPr>
          <p:cNvPr id="14340" name="Picture 2"/>
          <p:cNvPicPr>
            <a:picLocks noGrp="1" noChangeAspect="1"/>
          </p:cNvPicPr>
          <p:nvPr>
            <p:ph type="pic" idx="1"/>
          </p:nvPr>
        </p:nvPicPr>
        <p:blipFill>
          <a:blip r:embed="rId3"/>
          <a:srcRect l="13408" r="13408"/>
          <a:stretch>
            <a:fillRect/>
          </a:stretch>
        </p:blipFill>
        <p:spPr>
          <a:xfrm>
            <a:off x="611188" y="0"/>
            <a:ext cx="8532812" cy="4568825"/>
          </a:xfrm>
          <a:noFill/>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4"/>
          <p:cNvSpPr txBox="1">
            <a:spLocks noGrp="1"/>
          </p:cNvSpPr>
          <p:nvPr>
            <p:ph type="title"/>
          </p:nvPr>
        </p:nvSpPr>
        <p:spPr>
          <a:xfrm>
            <a:off x="642910" y="142852"/>
            <a:ext cx="8153400" cy="990600"/>
          </a:xfrm>
        </p:spPr>
        <p:txBody>
          <a:bodyPr/>
          <a:lstStyle/>
          <a:p>
            <a:pPr algn="ctr"/>
            <a:r>
              <a:rPr smtClean="0">
                <a:latin typeface="Calibri" pitchFamily="34" charset="0"/>
              </a:rPr>
              <a:t>Τα Ταξίδια του Αδριανού</a:t>
            </a:r>
          </a:p>
        </p:txBody>
      </p:sp>
      <p:sp>
        <p:nvSpPr>
          <p:cNvPr id="6" name="Θέση περιεχομένου 5"/>
          <p:cNvSpPr>
            <a:spLocks noGrp="1"/>
          </p:cNvSpPr>
          <p:nvPr>
            <p:ph idx="1"/>
          </p:nvPr>
        </p:nvSpPr>
        <p:spPr>
          <a:xfrm>
            <a:off x="612775" y="1600200"/>
            <a:ext cx="8153400" cy="4495800"/>
          </a:xfrm>
        </p:spPr>
        <p:txBody>
          <a:bodyPr/>
          <a:lstStyle/>
          <a:p>
            <a:pPr marL="0" indent="0">
              <a:buFont typeface="Wingdings" pitchFamily="2" charset="2"/>
              <a:buNone/>
              <a:defRPr/>
            </a:pPr>
            <a:r>
              <a:rPr dirty="0"/>
              <a:t>Πέρασε κάτι </a:t>
            </a:r>
            <a:r>
              <a:rPr dirty="0">
                <a:solidFill>
                  <a:srgbClr val="FF0000"/>
                </a:solidFill>
              </a:rPr>
              <a:t>παραπάνω από το μισό της βασιλείας</a:t>
            </a:r>
            <a:r>
              <a:rPr dirty="0"/>
              <a:t> του εκτός της Ιταλικής Χερσονήσου</a:t>
            </a:r>
            <a:endParaRPr dirty="0" smtClean="0"/>
          </a:p>
          <a:p>
            <a:pPr>
              <a:defRPr/>
            </a:pPr>
            <a:r>
              <a:rPr dirty="0" smtClean="0"/>
              <a:t>Βρετανία</a:t>
            </a:r>
            <a:endParaRPr dirty="0"/>
          </a:p>
          <a:p>
            <a:pPr>
              <a:defRPr/>
            </a:pPr>
            <a:r>
              <a:rPr dirty="0" err="1" smtClean="0"/>
              <a:t>Παρθία</a:t>
            </a:r>
            <a:r>
              <a:rPr dirty="0" smtClean="0"/>
              <a:t> (</a:t>
            </a:r>
            <a:r>
              <a:rPr dirty="0"/>
              <a:t>Π</a:t>
            </a:r>
            <a:r>
              <a:rPr dirty="0" smtClean="0"/>
              <a:t>ερσία) και Ανατολία (Εύξεινο Πόντο &amp; Μικρά Ασία)</a:t>
            </a:r>
            <a:endParaRPr dirty="0"/>
          </a:p>
          <a:p>
            <a:pPr>
              <a:defRPr/>
            </a:pPr>
            <a:r>
              <a:rPr dirty="0" smtClean="0"/>
              <a:t>Ελλάδα</a:t>
            </a:r>
            <a:endParaRPr dirty="0"/>
          </a:p>
          <a:p>
            <a:pPr>
              <a:defRPr/>
            </a:pPr>
            <a:r>
              <a:rPr dirty="0" smtClean="0"/>
              <a:t>Επιστροφή </a:t>
            </a:r>
            <a:r>
              <a:rPr dirty="0"/>
              <a:t>στην Ιταλία</a:t>
            </a:r>
          </a:p>
          <a:p>
            <a:pPr>
              <a:defRPr/>
            </a:pPr>
            <a:r>
              <a:rPr dirty="0" smtClean="0"/>
              <a:t>Ελλάδα </a:t>
            </a:r>
            <a:r>
              <a:rPr dirty="0"/>
              <a:t>και Ασία</a:t>
            </a:r>
          </a:p>
          <a:p>
            <a:pPr>
              <a:defRPr/>
            </a:pPr>
            <a:r>
              <a:rPr dirty="0" smtClean="0"/>
              <a:t>Ελλάδα</a:t>
            </a:r>
            <a:r>
              <a:rPr dirty="0"/>
              <a:t>, Παλαιστίνη και </a:t>
            </a:r>
            <a:r>
              <a:rPr dirty="0" smtClean="0"/>
              <a:t>Ιλλυρικό (Δαλματία)</a:t>
            </a:r>
            <a:endParaRPr dirty="0"/>
          </a:p>
          <a:p>
            <a:pPr>
              <a:defRPr/>
            </a:pPr>
            <a:endParaRPr dirty="0"/>
          </a:p>
        </p:txBody>
      </p:sp>
    </p:spTree>
  </p:cSld>
  <p:clrMapOvr>
    <a:masterClrMapping/>
  </p:clrMapOvr>
  <p:transition spd="slow"/>
</p:sld>
</file>

<file path=ppt/theme/theme1.xml><?xml version="1.0" encoding="utf-8"?>
<a:theme xmlns:a="http://schemas.openxmlformats.org/drawingml/2006/main" name="Αυτοκρατορας Αδριανο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Αυτοκρατορας Αδριανος</Template>
  <TotalTime>6</TotalTime>
  <Words>2483</Words>
  <Application>Microsoft Office PowerPoint</Application>
  <PresentationFormat>Προβολή στην οθόνη (4:3)</PresentationFormat>
  <Paragraphs>241</Paragraphs>
  <Slides>56</Slides>
  <Notes>56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56</vt:i4>
      </vt:variant>
    </vt:vector>
  </HeadingPairs>
  <TitlesOfParts>
    <vt:vector size="62" baseType="lpstr">
      <vt:lpstr>Calibri</vt:lpstr>
      <vt:lpstr>Arial</vt:lpstr>
      <vt:lpstr>Wingdings</vt:lpstr>
      <vt:lpstr>Wingdings 2</vt:lpstr>
      <vt:lpstr>Tw Cen MT</vt:lpstr>
      <vt:lpstr>Αυτοκρατορας Αδριανος</vt:lpstr>
      <vt:lpstr>ΑυτοκρατοραΣ ΑδριανοΣ </vt:lpstr>
      <vt:lpstr>Πολιτικός, ταξιδευτής &amp; βαθιά θρησκευόμενος</vt:lpstr>
      <vt:lpstr>Διαφάνεια 3</vt:lpstr>
      <vt:lpstr>Στωική φιλοσοφία: αρχές</vt:lpstr>
      <vt:lpstr>Διαφάνεια 5</vt:lpstr>
      <vt:lpstr>Επικούρεια φιλοσοφία: αρχές</vt:lpstr>
      <vt:lpstr>Μεσόγειος: mare nostrum</vt:lpstr>
      <vt:lpstr>Διαφάνεια 8</vt:lpstr>
      <vt:lpstr>Τα Ταξίδια του Αδριανού</vt:lpstr>
      <vt:lpstr>Η θρησκευτική πολιτική του στηρίχθηκε στο εξής τρίπτυχο:</vt:lpstr>
      <vt:lpstr>Διαφάνεια 11</vt:lpstr>
      <vt:lpstr>Αναβίωση ελληνικής Θρησκείας </vt:lpstr>
      <vt:lpstr>Διαφάνεια 13</vt:lpstr>
      <vt:lpstr>Διαφάνεια 14</vt:lpstr>
      <vt:lpstr>Ελευσίνια Μυστήρια</vt:lpstr>
      <vt:lpstr>Διαφάνεια 16</vt:lpstr>
      <vt:lpstr>Διαφάνεια 17</vt:lpstr>
      <vt:lpstr>Πότε μυήθηκε στα μυστήρια</vt:lpstr>
      <vt:lpstr>Διαφάνεια 19</vt:lpstr>
      <vt:lpstr>Τα Ελευσίνια Μυστήρια </vt:lpstr>
      <vt:lpstr>Διαφάνεια 21</vt:lpstr>
      <vt:lpstr>Διαφάνεια 22</vt:lpstr>
      <vt:lpstr>Διαφάνεια 23</vt:lpstr>
      <vt:lpstr>Διαφάνεια 24</vt:lpstr>
      <vt:lpstr>Ελληνικές θεότητες</vt:lpstr>
      <vt:lpstr>Διαφάνεια 26</vt:lpstr>
      <vt:lpstr>Διαφάνεια 27</vt:lpstr>
      <vt:lpstr>Ο Αδριανός στην Αίγυπτο</vt:lpstr>
      <vt:lpstr>Διαφάνεια 29</vt:lpstr>
      <vt:lpstr>Διαφάνεια 30</vt:lpstr>
      <vt:lpstr>Διαφάνεια 31</vt:lpstr>
      <vt:lpstr>Διαφάνεια 32</vt:lpstr>
      <vt:lpstr>Διαφάνεια 33</vt:lpstr>
      <vt:lpstr>Αδριανός και  Χριστιανισμός</vt:lpstr>
      <vt:lpstr>Διαφάνεια 35</vt:lpstr>
      <vt:lpstr>Διαφάνεια 36</vt:lpstr>
      <vt:lpstr>Διαφάνεια 37</vt:lpstr>
      <vt:lpstr>Διαφάνεια 38</vt:lpstr>
      <vt:lpstr>Διαφάνεια 39</vt:lpstr>
      <vt:lpstr>Αδριανός και Ιουδαισμός</vt:lpstr>
      <vt:lpstr>Διαφάνεια 41</vt:lpstr>
      <vt:lpstr>Διαφάνεια 42</vt:lpstr>
      <vt:lpstr>Τα γεγονότα του 133-135 μ. Χ.</vt:lpstr>
      <vt:lpstr>Διαφάνεια 44</vt:lpstr>
      <vt:lpstr>Διαφάνεια 45</vt:lpstr>
      <vt:lpstr>Διαφάνεια 46</vt:lpstr>
      <vt:lpstr>Το μυστήριο γύρω από το θάνατο του Αντίνοου</vt:lpstr>
      <vt:lpstr>Διαφάνεια 48</vt:lpstr>
      <vt:lpstr>Διαφάνεια 49</vt:lpstr>
      <vt:lpstr>Διαφάνεια 50</vt:lpstr>
      <vt:lpstr>Διαφάνεια 51</vt:lpstr>
      <vt:lpstr>Διαφάνεια 52</vt:lpstr>
      <vt:lpstr>Διαφάνεια 53</vt:lpstr>
      <vt:lpstr>Διαφάνεια 54</vt:lpstr>
      <vt:lpstr>Σύμφωνα με την Historia Augusta ο αυτοκράτορας Αδριανός λίγο πριν αναπαυθεί συνέθεσε το ακόλουθο ποίημα:</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ΑυτοκρατοραΣ ΑδριανοΣ </dc:title>
  <dc:creator>Maria</dc:creator>
  <cp:lastModifiedBy>Maria</cp:lastModifiedBy>
  <cp:revision>1</cp:revision>
  <dcterms:created xsi:type="dcterms:W3CDTF">2018-03-16T07:08:49Z</dcterms:created>
  <dcterms:modified xsi:type="dcterms:W3CDTF">2018-03-16T07:15:25Z</dcterms:modified>
</cp:coreProperties>
</file>