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57" r:id="rId3"/>
    <p:sldId id="258" r:id="rId4"/>
    <p:sldId id="259" r:id="rId5"/>
    <p:sldId id="260" r:id="rId6"/>
    <p:sldId id="276" r:id="rId7"/>
    <p:sldId id="261"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1B5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6" d="100"/>
          <a:sy n="86" d="100"/>
        </p:scale>
        <p:origin x="-1488"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7" name="6 - Ελεύθερη σχεδίαση"/>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7 - Ελεύθερη σχεδίαση"/>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8 - Τίτλος"/>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l-GR" smtClean="0"/>
              <a:t>Kλικ για επεξεργασία του τίτλου</a:t>
            </a:r>
            <a:endParaRPr kumimoji="0" lang="en-US"/>
          </a:p>
        </p:txBody>
      </p:sp>
      <p:sp>
        <p:nvSpPr>
          <p:cNvPr id="17" name="16 - Υπότιτλος"/>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30" name="29 - Θέση ημερομηνίας"/>
          <p:cNvSpPr>
            <a:spLocks noGrp="1"/>
          </p:cNvSpPr>
          <p:nvPr>
            <p:ph type="dt" sz="half" idx="10"/>
          </p:nvPr>
        </p:nvSpPr>
        <p:spPr/>
        <p:txBody>
          <a:bodyPr/>
          <a:lstStyle/>
          <a:p>
            <a:fld id="{5AF07748-E7A5-46D5-8955-A1964B8A78DF}" type="datetimeFigureOut">
              <a:rPr lang="el-GR" smtClean="0"/>
              <a:pPr/>
              <a:t>30/03/2017</a:t>
            </a:fld>
            <a:endParaRPr lang="el-GR"/>
          </a:p>
        </p:txBody>
      </p:sp>
      <p:sp>
        <p:nvSpPr>
          <p:cNvPr id="19" name="18 - Θέση υποσέλιδου"/>
          <p:cNvSpPr>
            <a:spLocks noGrp="1"/>
          </p:cNvSpPr>
          <p:nvPr>
            <p:ph type="ftr" sz="quarter" idx="11"/>
          </p:nvPr>
        </p:nvSpPr>
        <p:spPr/>
        <p:txBody>
          <a:bodyPr/>
          <a:lstStyle/>
          <a:p>
            <a:endParaRPr lang="el-GR"/>
          </a:p>
        </p:txBody>
      </p:sp>
      <p:sp>
        <p:nvSpPr>
          <p:cNvPr id="27" name="26 - Θέση αριθμού διαφάνειας"/>
          <p:cNvSpPr>
            <a:spLocks noGrp="1"/>
          </p:cNvSpPr>
          <p:nvPr>
            <p:ph type="sldNum" sz="quarter" idx="12"/>
          </p:nvPr>
        </p:nvSpPr>
        <p:spPr/>
        <p:txBody>
          <a:bodyPr/>
          <a:lstStyle/>
          <a:p>
            <a:fld id="{81278EAE-6807-4000-BAED-89ADAA8998A1}"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5AF07748-E7A5-46D5-8955-A1964B8A78DF}" type="datetimeFigureOut">
              <a:rPr lang="el-GR" smtClean="0"/>
              <a:pPr/>
              <a:t>30/03/2017</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81278EAE-6807-4000-BAED-89ADAA8998A1}"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5AF07748-E7A5-46D5-8955-A1964B8A78DF}" type="datetimeFigureOut">
              <a:rPr lang="el-GR" smtClean="0"/>
              <a:pPr/>
              <a:t>30/03/2017</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81278EAE-6807-4000-BAED-89ADAA8998A1}"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lgn="l">
              <a:defRPr/>
            </a:lvl1pPr>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5AF07748-E7A5-46D5-8955-A1964B8A78DF}" type="datetimeFigureOut">
              <a:rPr lang="el-GR" smtClean="0"/>
              <a:pPr/>
              <a:t>30/03/2017</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81278EAE-6807-4000-BAED-89ADAA8998A1}"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sp>
        <p:nvSpPr>
          <p:cNvPr id="7" name="6 - Ελεύθερη σχεδίαση"/>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8 - Ελεύθερη σχεδίαση"/>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1 - Τίτλος"/>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5AF07748-E7A5-46D5-8955-A1964B8A78DF}" type="datetimeFigureOut">
              <a:rPr lang="el-GR" smtClean="0"/>
              <a:pPr/>
              <a:t>30/03/2017</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81278EAE-6807-4000-BAED-89ADAA8998A1}"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7467600" cy="1143000"/>
          </a:xfrm>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5AF07748-E7A5-46D5-8955-A1964B8A78DF}" type="datetimeFigureOut">
              <a:rPr lang="el-GR" smtClean="0"/>
              <a:pPr/>
              <a:t>30/03/2017</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81278EAE-6807-4000-BAED-89ADAA8998A1}"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8229600" cy="1143000"/>
          </a:xfrm>
        </p:spPr>
        <p:txBody>
          <a:bodyPr anchor="ctr"/>
          <a:lstStyle>
            <a:lvl1pPr>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p:txBody>
          <a:bodyPr/>
          <a:lstStyle/>
          <a:p>
            <a:fld id="{5AF07748-E7A5-46D5-8955-A1964B8A78DF}" type="datetimeFigureOut">
              <a:rPr lang="el-GR" smtClean="0"/>
              <a:pPr/>
              <a:t>30/03/2017</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81278EAE-6807-4000-BAED-89ADAA8998A1}"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320"/>
            <a:ext cx="7470648" cy="1143000"/>
          </a:xfrm>
        </p:spPr>
        <p:txBody>
          <a:bodyPr anchor="ctr"/>
          <a:lstStyle>
            <a:lvl1pPr algn="l">
              <a:defRPr sz="4600"/>
            </a:lvl1pPr>
          </a:lstStyle>
          <a:p>
            <a:r>
              <a:rPr kumimoji="0" lang="el-GR" smtClean="0"/>
              <a:t>Kλικ για επεξεργασία του τίτλου</a:t>
            </a:r>
            <a:endParaRPr kumimoji="0" lang="en-US"/>
          </a:p>
        </p:txBody>
      </p:sp>
      <p:sp>
        <p:nvSpPr>
          <p:cNvPr id="7" name="6 - Θέση ημερομηνίας"/>
          <p:cNvSpPr>
            <a:spLocks noGrp="1"/>
          </p:cNvSpPr>
          <p:nvPr>
            <p:ph type="dt" sz="half" idx="10"/>
          </p:nvPr>
        </p:nvSpPr>
        <p:spPr/>
        <p:txBody>
          <a:bodyPr/>
          <a:lstStyle/>
          <a:p>
            <a:fld id="{5AF07748-E7A5-46D5-8955-A1964B8A78DF}" type="datetimeFigureOut">
              <a:rPr lang="el-GR" smtClean="0"/>
              <a:pPr/>
              <a:t>30/03/2017</a:t>
            </a:fld>
            <a:endParaRPr lang="el-GR"/>
          </a:p>
        </p:txBody>
      </p:sp>
      <p:sp>
        <p:nvSpPr>
          <p:cNvPr id="8" name="7 - Θέση αριθμού διαφάνειας"/>
          <p:cNvSpPr>
            <a:spLocks noGrp="1"/>
          </p:cNvSpPr>
          <p:nvPr>
            <p:ph type="sldNum" sz="quarter" idx="11"/>
          </p:nvPr>
        </p:nvSpPr>
        <p:spPr/>
        <p:txBody>
          <a:bodyPr/>
          <a:lstStyle/>
          <a:p>
            <a:fld id="{81278EAE-6807-4000-BAED-89ADAA8998A1}" type="slidenum">
              <a:rPr lang="el-GR" smtClean="0"/>
              <a:pPr/>
              <a:t>‹#›</a:t>
            </a:fld>
            <a:endParaRPr lang="el-GR"/>
          </a:p>
        </p:txBody>
      </p:sp>
      <p:sp>
        <p:nvSpPr>
          <p:cNvPr id="9" name="8 - Θέση υποσέλιδου"/>
          <p:cNvSpPr>
            <a:spLocks noGrp="1"/>
          </p:cNvSpPr>
          <p:nvPr>
            <p:ph type="ftr" sz="quarter" idx="12"/>
          </p:nvPr>
        </p:nvSpPr>
        <p:spPr/>
        <p:txBody>
          <a:bodyPr/>
          <a:lstStyle/>
          <a:p>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5AF07748-E7A5-46D5-8955-A1964B8A78DF}" type="datetimeFigureOut">
              <a:rPr lang="el-GR" smtClean="0"/>
              <a:pPr/>
              <a:t>30/03/2017</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81278EAE-6807-4000-BAED-89ADAA8998A1}"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5AF07748-E7A5-46D5-8955-A1964B8A78DF}" type="datetimeFigureOut">
              <a:rPr lang="el-GR" smtClean="0"/>
              <a:pPr/>
              <a:t>30/03/2017</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a:xfrm>
            <a:off x="8156448" y="6422064"/>
            <a:ext cx="762000" cy="365125"/>
          </a:xfrm>
        </p:spPr>
        <p:txBody>
          <a:bodyPr/>
          <a:lstStyle/>
          <a:p>
            <a:fld id="{81278EAE-6807-4000-BAED-89ADAA8998A1}"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
        <p:nvSpPr>
          <p:cNvPr id="4" name="3 - Θέση κειμένου"/>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a:xfrm>
            <a:off x="457200" y="6422064"/>
            <a:ext cx="2133600" cy="365125"/>
          </a:xfrm>
        </p:spPr>
        <p:txBody>
          <a:bodyPr/>
          <a:lstStyle/>
          <a:p>
            <a:fld id="{5AF07748-E7A5-46D5-8955-A1964B8A78DF}" type="datetimeFigureOut">
              <a:rPr lang="el-GR" smtClean="0"/>
              <a:pPr/>
              <a:t>30/03/2017</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81278EAE-6807-4000-BAED-89ADAA8998A1}"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2" name="11 - Ελεύθερη σχεδίαση"/>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15 - Ελεύθερη σχεδίαση"/>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8 - Θέση τίτλου"/>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l-GR" smtClean="0"/>
              <a:t>Kλικ για επεξεργασία του τίτλου</a:t>
            </a:r>
            <a:endParaRPr kumimoji="0" lang="en-US"/>
          </a:p>
        </p:txBody>
      </p:sp>
      <p:sp>
        <p:nvSpPr>
          <p:cNvPr id="30" name="29 - Θέση κειμένου"/>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0" name="9 - Θέση ημερομηνίας"/>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5AF07748-E7A5-46D5-8955-A1964B8A78DF}" type="datetimeFigureOut">
              <a:rPr lang="el-GR" smtClean="0"/>
              <a:pPr/>
              <a:t>30/03/2017</a:t>
            </a:fld>
            <a:endParaRPr lang="el-GR"/>
          </a:p>
        </p:txBody>
      </p:sp>
      <p:sp>
        <p:nvSpPr>
          <p:cNvPr id="22" name="21 - Θέση υποσέλιδου"/>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l-GR"/>
          </a:p>
        </p:txBody>
      </p:sp>
      <p:sp>
        <p:nvSpPr>
          <p:cNvPr id="18" name="17 - Θέση αριθμού διαφάνειας"/>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81278EAE-6807-4000-BAED-89ADAA8998A1}" type="slidenum">
              <a:rPr lang="el-GR" smtClean="0"/>
              <a:pPr/>
              <a:t>‹#›</a:t>
            </a:fld>
            <a:endParaRPr lang="el-GR"/>
          </a:p>
        </p:txBody>
      </p:sp>
    </p:spTree>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429064" y="3337560"/>
            <a:ext cx="8103376" cy="3043768"/>
          </a:xfrm>
        </p:spPr>
        <p:txBody>
          <a:bodyPr>
            <a:normAutofit fontScale="90000"/>
          </a:bodyPr>
          <a:lstStyle/>
          <a:p>
            <a:r>
              <a:rPr lang="el-GR" sz="6000" i="1" dirty="0" smtClean="0">
                <a:latin typeface="Bookman Old Style" pitchFamily="18" charset="0"/>
              </a:rPr>
              <a:t>ΥΙΟΘΕΣΙΑ ΑΡΧΑΙΩΝ ΘΕΑΤΡΩΝ : </a:t>
            </a:r>
            <a:r>
              <a:rPr lang="el-GR" sz="3600" dirty="0" smtClean="0">
                <a:latin typeface="Bookman Old Style" pitchFamily="18" charset="0"/>
              </a:rPr>
              <a:t>ΟΙ ΜΑΘΗΤΕΣ ΞΕΝΑΓΟΥΝ  ΜΑΘΗΤΕΣ ΣΤΑ ΑΡΧΑΙΑ ΘΕΑΤΡΑ                             </a:t>
            </a:r>
            <a:r>
              <a:rPr lang="el-GR" sz="2000" dirty="0" smtClean="0">
                <a:latin typeface="Bookman Old Style" pitchFamily="18" charset="0"/>
              </a:rPr>
              <a:t>2016-2017</a:t>
            </a:r>
            <a:br>
              <a:rPr lang="el-GR" sz="2000" dirty="0" smtClean="0">
                <a:latin typeface="Bookman Old Style" pitchFamily="18" charset="0"/>
              </a:rPr>
            </a:br>
            <a:endParaRPr lang="el-GR" sz="4000" dirty="0">
              <a:latin typeface="Bookman Old Style" pitchFamily="18" charset="0"/>
            </a:endParaRPr>
          </a:p>
        </p:txBody>
      </p:sp>
      <p:sp>
        <p:nvSpPr>
          <p:cNvPr id="3" name="2 - Υπότιτλος"/>
          <p:cNvSpPr>
            <a:spLocks noGrp="1"/>
          </p:cNvSpPr>
          <p:nvPr>
            <p:ph type="subTitle" idx="1"/>
          </p:nvPr>
        </p:nvSpPr>
        <p:spPr/>
        <p:txBody>
          <a:bodyPr>
            <a:normAutofit/>
          </a:bodyPr>
          <a:lstStyle/>
          <a:p>
            <a:r>
              <a:rPr lang="el-GR" sz="3600" dirty="0" smtClean="0">
                <a:solidFill>
                  <a:srgbClr val="3E1B59"/>
                </a:solidFill>
                <a:latin typeface="Bookman Old Style" pitchFamily="18" charset="0"/>
              </a:rPr>
              <a:t>ΓΥΜΝΑΣΙΟ ΛΟΥΤΡΑΚΙΟΥ</a:t>
            </a:r>
            <a:endParaRPr lang="el-GR" sz="3600" dirty="0">
              <a:solidFill>
                <a:srgbClr val="3E1B59"/>
              </a:solidFill>
              <a:latin typeface="Bookman Old Style"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solidFill>
                  <a:srgbClr val="FFC000"/>
                </a:solidFill>
              </a:rPr>
              <a:t>Τι μάθαμε;</a:t>
            </a:r>
            <a:endParaRPr lang="el-GR" dirty="0">
              <a:solidFill>
                <a:srgbClr val="FFC000"/>
              </a:solidFill>
            </a:endParaRPr>
          </a:p>
        </p:txBody>
      </p:sp>
      <p:sp>
        <p:nvSpPr>
          <p:cNvPr id="3" name="2 - Θέση περιεχομένου"/>
          <p:cNvSpPr>
            <a:spLocks noGrp="1"/>
          </p:cNvSpPr>
          <p:nvPr>
            <p:ph idx="1"/>
          </p:nvPr>
        </p:nvSpPr>
        <p:spPr/>
        <p:txBody>
          <a:bodyPr/>
          <a:lstStyle/>
          <a:p>
            <a:r>
              <a:rPr lang="el-GR" dirty="0" smtClean="0"/>
              <a:t>Μάθαμε ότι η μουσική, το μουσικό μέτρο και η χορευτική κίνηση είχαν μυστικιστικές και θεραπευτικές ιδιότητες.</a:t>
            </a:r>
          </a:p>
          <a:p>
            <a:r>
              <a:rPr lang="el-GR" dirty="0" smtClean="0"/>
              <a:t>Μάθαμε ότι τα σημαντικότερα Ασκληπιεία της αρχαίας Ελλάδας ήταν στην Επίδαυρο και στην Κω.</a:t>
            </a:r>
            <a:endParaRPr lang="el-G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s://3.bp.blogspot.com/-BGhUSLqXT2k/WKqNGL_zLTI/AAAAAAAAPxo/iDq4EC951usmV3w9GbvEaWcunOEn4Dm8QCLcB/s640/P2170003.JPG"/>
          <p:cNvPicPr>
            <a:picLocks noChangeAspect="1" noChangeArrowheads="1"/>
          </p:cNvPicPr>
          <p:nvPr/>
        </p:nvPicPr>
        <p:blipFill>
          <a:blip r:embed="rId2" cstate="print"/>
          <a:srcRect/>
          <a:stretch>
            <a:fillRect/>
          </a:stretch>
        </p:blipFill>
        <p:spPr bwMode="auto">
          <a:xfrm>
            <a:off x="0" y="0"/>
            <a:ext cx="4067944" cy="3050958"/>
          </a:xfrm>
          <a:prstGeom prst="rect">
            <a:avLst/>
          </a:prstGeom>
          <a:noFill/>
        </p:spPr>
      </p:pic>
      <p:pic>
        <p:nvPicPr>
          <p:cNvPr id="21508" name="Picture 4" descr="https://4.bp.blogspot.com/-XUw5XqFAoNw/WKqNGbeQllI/AAAAAAAAPxs/aMngT3et4L0mfa-zzTFhFaK6wH9tvhORwCLcB/s640/P2170006.JPG"/>
          <p:cNvPicPr>
            <a:picLocks noChangeAspect="1" noChangeArrowheads="1"/>
          </p:cNvPicPr>
          <p:nvPr/>
        </p:nvPicPr>
        <p:blipFill>
          <a:blip r:embed="rId3" cstate="print"/>
          <a:srcRect/>
          <a:stretch>
            <a:fillRect/>
          </a:stretch>
        </p:blipFill>
        <p:spPr bwMode="auto">
          <a:xfrm>
            <a:off x="5160235" y="3068960"/>
            <a:ext cx="3983765" cy="2987824"/>
          </a:xfrm>
          <a:prstGeom prst="rect">
            <a:avLst/>
          </a:prstGeom>
          <a:noFill/>
        </p:spPr>
      </p:pic>
      <p:pic>
        <p:nvPicPr>
          <p:cNvPr id="21510" name="Picture 6" descr="https://1.bp.blogspot.com/-Bqt7kemVQlU/WKqNG9fpASI/AAAAAAAAPxw/_VOiVYIEUhgY8m93BCnDP_n5mQ3NgHMdgCLcB/s640/P2170007.JPG"/>
          <p:cNvPicPr>
            <a:picLocks noChangeAspect="1" noChangeArrowheads="1"/>
          </p:cNvPicPr>
          <p:nvPr/>
        </p:nvPicPr>
        <p:blipFill>
          <a:blip r:embed="rId4" cstate="print"/>
          <a:srcRect/>
          <a:stretch>
            <a:fillRect/>
          </a:stretch>
        </p:blipFill>
        <p:spPr bwMode="auto">
          <a:xfrm>
            <a:off x="5832309" y="764704"/>
            <a:ext cx="3311691" cy="2483768"/>
          </a:xfrm>
          <a:prstGeom prst="rect">
            <a:avLst/>
          </a:prstGeom>
          <a:noFill/>
        </p:spPr>
      </p:pic>
      <p:pic>
        <p:nvPicPr>
          <p:cNvPr id="21512" name="Picture 8" descr="https://3.bp.blogspot.com/-Jo7dGoQedPY/WKqNZkEnvrI/AAAAAAAAPx4/E8mfuAmjAXosY6fE0RhsC3ZM95F42YpzACLcB/s640/P2170010.JPG"/>
          <p:cNvPicPr>
            <a:picLocks noChangeAspect="1" noChangeArrowheads="1"/>
          </p:cNvPicPr>
          <p:nvPr/>
        </p:nvPicPr>
        <p:blipFill>
          <a:blip r:embed="rId5" cstate="print"/>
          <a:srcRect/>
          <a:stretch>
            <a:fillRect/>
          </a:stretch>
        </p:blipFill>
        <p:spPr bwMode="auto">
          <a:xfrm>
            <a:off x="179512" y="3941676"/>
            <a:ext cx="3888432" cy="2916324"/>
          </a:xfrm>
          <a:prstGeom prst="rect">
            <a:avLst/>
          </a:prstGeom>
          <a:noFill/>
        </p:spPr>
      </p:pic>
      <p:pic>
        <p:nvPicPr>
          <p:cNvPr id="21514" name="Picture 10" descr="https://3.bp.blogspot.com/-T1ziS_eTPRg/WKqNZd-7QFI/AAAAAAAAPx0/DMsEXQwBYn8jj5ADBOEPBvLGD4LtcBd6ACLcB/s640/P2170013.JPG"/>
          <p:cNvPicPr>
            <a:picLocks noChangeAspect="1" noChangeArrowheads="1"/>
          </p:cNvPicPr>
          <p:nvPr/>
        </p:nvPicPr>
        <p:blipFill>
          <a:blip r:embed="rId6" cstate="print"/>
          <a:srcRect/>
          <a:stretch>
            <a:fillRect/>
          </a:stretch>
        </p:blipFill>
        <p:spPr bwMode="auto">
          <a:xfrm>
            <a:off x="3131840" y="2852936"/>
            <a:ext cx="2304256" cy="1728192"/>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solidFill>
                  <a:srgbClr val="FFC000"/>
                </a:solidFill>
              </a:rPr>
              <a:t>Και στη συνέχεια… Αρχαία Μεσσήνη !!</a:t>
            </a:r>
            <a:endParaRPr lang="el-GR" dirty="0">
              <a:solidFill>
                <a:srgbClr val="FFC000"/>
              </a:solidFill>
            </a:endParaRPr>
          </a:p>
        </p:txBody>
      </p:sp>
      <p:sp>
        <p:nvSpPr>
          <p:cNvPr id="3" name="2 - Θέση περιεχομένου"/>
          <p:cNvSpPr>
            <a:spLocks noGrp="1"/>
          </p:cNvSpPr>
          <p:nvPr>
            <p:ph idx="1"/>
          </p:nvPr>
        </p:nvSpPr>
        <p:spPr/>
        <p:txBody>
          <a:bodyPr/>
          <a:lstStyle/>
          <a:p>
            <a:r>
              <a:rPr lang="el-GR" dirty="0" smtClean="0"/>
              <a:t>Προετοιμαστήκαμε για την καινούρια μας εξόρμηση : </a:t>
            </a:r>
            <a:r>
              <a:rPr lang="el-GR" dirty="0" smtClean="0">
                <a:solidFill>
                  <a:srgbClr val="002060"/>
                </a:solidFill>
              </a:rPr>
              <a:t>θεατρικά εργαστήρια !!</a:t>
            </a:r>
          </a:p>
          <a:p>
            <a:pPr>
              <a:buNone/>
            </a:pPr>
            <a:endParaRPr lang="el-GR" dirty="0" smtClean="0">
              <a:solidFill>
                <a:srgbClr val="002060"/>
              </a:solidFill>
            </a:endParaRPr>
          </a:p>
          <a:p>
            <a:r>
              <a:rPr lang="el-GR" i="1" dirty="0" smtClean="0">
                <a:solidFill>
                  <a:srgbClr val="C00000"/>
                </a:solidFill>
              </a:rPr>
              <a:t>Εργαστήριο θεατρικών κοστουμιών</a:t>
            </a:r>
          </a:p>
          <a:p>
            <a:r>
              <a:rPr lang="el-GR" i="1" dirty="0" smtClean="0">
                <a:solidFill>
                  <a:srgbClr val="FFFF00"/>
                </a:solidFill>
              </a:rPr>
              <a:t>Εργαστήριο θεατρικών εργαλείων</a:t>
            </a:r>
          </a:p>
          <a:p>
            <a:r>
              <a:rPr lang="el-GR" i="1" dirty="0" smtClean="0">
                <a:solidFill>
                  <a:schemeClr val="tx2">
                    <a:lumMod val="10000"/>
                  </a:schemeClr>
                </a:solidFill>
              </a:rPr>
              <a:t>Εργαστήριο θεατρικής μάσκας</a:t>
            </a:r>
          </a:p>
          <a:p>
            <a:r>
              <a:rPr lang="el-GR" i="1" dirty="0" smtClean="0">
                <a:solidFill>
                  <a:srgbClr val="92D050"/>
                </a:solidFill>
              </a:rPr>
              <a:t>Εργαστήριο θεατρικών κειμένων</a:t>
            </a:r>
            <a:endParaRPr lang="el-GR" i="1" dirty="0">
              <a:solidFill>
                <a:srgbClr val="92D05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solidFill>
                  <a:srgbClr val="FFC000"/>
                </a:solidFill>
              </a:rPr>
              <a:t>Εργαστήρια στην Αρχαία Μεσσήνη</a:t>
            </a:r>
            <a:endParaRPr lang="el-GR" dirty="0">
              <a:solidFill>
                <a:srgbClr val="FFC000"/>
              </a:solidFill>
            </a:endParaRPr>
          </a:p>
        </p:txBody>
      </p:sp>
      <p:sp>
        <p:nvSpPr>
          <p:cNvPr id="3" name="2 - Θέση περιεχομένου"/>
          <p:cNvSpPr>
            <a:spLocks noGrp="1"/>
          </p:cNvSpPr>
          <p:nvPr>
            <p:ph idx="1"/>
          </p:nvPr>
        </p:nvSpPr>
        <p:spPr>
          <a:xfrm>
            <a:off x="457200" y="2204864"/>
            <a:ext cx="7467600" cy="3921299"/>
          </a:xfrm>
        </p:spPr>
        <p:txBody>
          <a:bodyPr/>
          <a:lstStyle/>
          <a:p>
            <a:r>
              <a:rPr lang="el-GR" dirty="0" smtClean="0"/>
              <a:t>Χωριστήκαμε σε ομάδες και η κάθε ομάδα ανέλαβε ένα (01) από τα τέσσερα (04) θεατρικά εργαστήρια με σκοπό να οργανώσει εργασία που θα παρουσιάσουμε στο θέατρο της Αρχαίας Μεσσήνης. </a:t>
            </a:r>
            <a:endParaRPr lang="el-G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solidFill>
                  <a:srgbClr val="FFC000"/>
                </a:solidFill>
              </a:rPr>
              <a:t>Εργαστήριο θεατρικών εργαλείων</a:t>
            </a:r>
            <a:endParaRPr lang="el-GR" dirty="0">
              <a:solidFill>
                <a:srgbClr val="FFC000"/>
              </a:solidFill>
            </a:endParaRPr>
          </a:p>
        </p:txBody>
      </p:sp>
      <p:sp>
        <p:nvSpPr>
          <p:cNvPr id="25602" name="AutoShape 2" descr="https://lh3.googleusercontent.com/AR1noGfXYvVosWU9iMcbvYl1bM4o572s5hlQCG7DMFN3geAxufNGKowQA9-NzXVLq8zAwXjGFDf0gEmQVGBRAEsykD1P9w_2Dnf5ePWE_4J9KXPdB06q69f2v4ixFvASHJTPBtwgSVP68UA89mKtNqU-RT_ANvDZEYRgiBTxkb6Dx-Im_FPkBaeXXSAYOLkElwrxYyai9SfGkKgZp-ougz4L-D-0U-YXmQyr27L74JRrckGXTFn3QTZb4N34mT4RqbS0X4b3IN5gAkZhRMunX2LonnlpEDtHc66G07XSzG_eUjNiA2DaSuRlSNe_BSv_BZu0ZwBPMuvQte47nScPVB7SJa6SkqMzZx0bEJ6C7OdqLr5N_iI6NiMNkXhxfGqGFH107FTWPWZHPDPX9op_ZsUS04g5u-_Fw1u43IbP4EwuvUW65-OIK5MbUO0OZUWtu0Ctq5X9CwfGzB02it0owvDHl73Nva11gg9mTxLGfA3zXQ9pwthEKgSdWhaPmAvOSM8-EjDWi-iJkwQXLyUFw_OOgeYQB5IkFJ1ZHGqIVqYlol0IHrCgPvvlIOI8J1-9u93dZI4vxlXgCwxgB212y6vTF8O5-e1RcFfTEaRPU0ahgA-ZMgIVlu3_Fp6MnfVUJhK0ke6ShcMeZDe6rdeqhSjYEpWW1AE_7gb1ihsjBg=w321-h569-no"/>
          <p:cNvSpPr>
            <a:spLocks noChangeAspect="1" noChangeArrowheads="1"/>
          </p:cNvSpPr>
          <p:nvPr/>
        </p:nvSpPr>
        <p:spPr bwMode="auto">
          <a:xfrm>
            <a:off x="63500" y="-136525"/>
            <a:ext cx="3057525" cy="5419725"/>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25606" name="Picture 6" descr="https://lh3.googleusercontent.com/mMOOSzpMD4KF7b6Lm3WRQqVfGAmRSR0Wqa6RC5HfExN-r5ocuVN-ELtAJs6LnexRFwRr3c4GjuZ4tAh1183p5l0bUV44B0du8rfLoimiCsFLpVy7MkjTbhF-oUwhHk7kYPs5CLKQLk-JvDjI9RDA-94s_yNpLxfeg6HcyWkINqjDfLdxaJC0lKkxsTEgR5-gaRCasIjLq-ObdozBBOtjfMG7LxOa2KAGFBWSQXpqHjH9pnuA6Ey-tKsMD1xRdLy_jf8knvhN_osr5RGEB3aUicuFculEiOyJV3Zk_45ydayqPSq4AqXwzdLLmbYAfOBeD4jN7AID24KYmokcnb7nYKfX0-Tjb11Be1tF--k0CypyUpCLqseFb2Z-IhfwtfE8wPJvCAvz6EHrcwbdytY8hnZldyUNrFR-tqw_3cbYYhh_vUjeFr4Llu5OZ1_HxrYr1UxX-dIudJLLVIaoi21fMF3nJcuBCshDEsfqLL4CV45Rjca6TNvrh5qLBV9VLrMUux-69Y5cyvQsIYcy7uU0DXSj1KEh_3w31Yip-zeuDpTKDrQx5QIKrAs6r6Z6t4ppVrIQ0o0f3T0Bx9PJLVSe3vzm2IOhX6pJ-rhUxP2srSOuKSYRdiU4CtIE6xVzvhDDuZtJwgF76KVxDak4_vzDZB9_cTfG-zfrAdr_JEIUBg=w348-h618-no"/>
          <p:cNvPicPr>
            <a:picLocks noChangeAspect="1" noChangeArrowheads="1"/>
          </p:cNvPicPr>
          <p:nvPr/>
        </p:nvPicPr>
        <p:blipFill>
          <a:blip r:embed="rId2" cstate="print"/>
          <a:srcRect/>
          <a:stretch>
            <a:fillRect/>
          </a:stretch>
        </p:blipFill>
        <p:spPr bwMode="auto">
          <a:xfrm>
            <a:off x="5004048" y="1313688"/>
            <a:ext cx="3096344" cy="4851615"/>
          </a:xfrm>
          <a:prstGeom prst="rect">
            <a:avLst/>
          </a:prstGeom>
          <a:noFill/>
        </p:spPr>
      </p:pic>
      <p:pic>
        <p:nvPicPr>
          <p:cNvPr id="25608" name="Picture 8" descr="https://lh3.googleusercontent.com/pMCU0G9i3QmWY7SxYFL48F-edwKY8MFSq0iR5jBtDvyL1syvqPqYro-MLego0ddl3iDNKlh5c2LR8jARvvHvoIM7ZEy-TVs6ThOahtjuFkdrlph-7B4AI-aiRcu927WMq2cBESxJOUlXvo2BdJ8syoGuDfrCK3Bku9y7ZmbQvBT_8uXhoOjJq8pj8sn3TPomst2QqjnpIhr254l8et4kVUd12vn1F0Gybcy8d_932fmg5aQGV4xlPPUXCMO3R33m3OnuQX2SLoH2joLDcVTPlh096v1u2aASZF5cUk0uL_14dMv1X-ow2UurrdmEbgbY_VfmYFwo7TFMePs0lkFl9N31a1BvugwBAZKiFFmTKsHEVEz5VdLrZAEYacZF_2mCeqxxr0GfLL_rnf-a_44wGTRcqsfafL3PullpwCf8pQNCY2ud3s5KsoEJ2JV967ITin66B4guYCpixrHW9_0GKHv5iv5lCTByf6rM1DRSGDbBF3ow1jgyjx3NlWJTcHoQhIOwH0mRUvqbrvVkxf9-_IUVoBFMKPhsXY76V1-W4IihWAJGK19C8yQE9Ao8t5hFfzBeLf9VYqZMxOL4xkIV6i7I_lqUulc50RV4HiX3eKby9EpNMsm8t9FPflBnIrKB3aBoBPDf_CamiCZBB_xhrVAhyoeVEfnc51lD2WmkCg=w348-h618-no"/>
          <p:cNvPicPr>
            <a:picLocks noChangeAspect="1" noChangeArrowheads="1"/>
          </p:cNvPicPr>
          <p:nvPr/>
        </p:nvPicPr>
        <p:blipFill>
          <a:blip r:embed="rId3" cstate="print"/>
          <a:srcRect/>
          <a:stretch>
            <a:fillRect/>
          </a:stretch>
        </p:blipFill>
        <p:spPr bwMode="auto">
          <a:xfrm>
            <a:off x="179512" y="1124744"/>
            <a:ext cx="3096344" cy="549868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solidFill>
                  <a:srgbClr val="FFC000"/>
                </a:solidFill>
              </a:rPr>
              <a:t>Εργαστήριο θεατρικών κειμένων</a:t>
            </a:r>
            <a:endParaRPr lang="el-GR" dirty="0">
              <a:solidFill>
                <a:srgbClr val="FFC000"/>
              </a:solidFill>
            </a:endParaRPr>
          </a:p>
        </p:txBody>
      </p:sp>
      <p:pic>
        <p:nvPicPr>
          <p:cNvPr id="32770" name="Picture 2" descr="https://lh3.googleusercontent.com/m-nH1qbZ6wIfhB-3rc6YahDqTfYKjUCAttBgyM8GFNrU2rThUd_0yyOnNSm6jnE4HSwg8z0K--MwPlad31nzxx6xe9Ewid06PepgVXM5kGq078njj7mAKDSdr1vKoqAfPZj8i_AzdRgdefCH1pO-pYmktH_A0wGB1y7V7mj_1O7V2GDKUWGKGpA4YXi-MR8yZMeEzGAceaSvyhzbYAyRt4eQ_d1JEfi-YNxGh1SjhrUfMllkJ0LKGiv5pVmx9vAPHYo_qnx9JElCuMotalyQ9aGDJxB0cwLrxjVjBuYcglMgDbcs7L_xLwZ55qRpNIgU1mahhlUvwVadxWUtp8PGyxKdGSEzw-Kw0YSNsXe8XauOMyWQIdNGlDbf4gS_piyrKiXzeU-wxOdJtvHYa-pzHebouUyRgBU_WWGQjBYe43iFICm2dX6hX35-pMS3JPVF8JCq2N82sxivmfzXVjASw_6SQRJ0EWMjoDPGhVKYKWEYVvBr6ISG-p0WbWL9pymhqX1mBDZM6gNyV4IuOj7gKHxAVzjas5ypue202OC-CQw5fXXXi3oAgaXhEfwCDaFAUTYwXBQhoWDHhiYjMPzNsEbxfqaLWl4eFPLVYPsBaUsFXRT94OEfMaX-DaZURB6WSbpleoLBiJ-Of8Pdb9Kfuu3I_XpMpKG5ON9IYh1FgQ=w348-h618-no"/>
          <p:cNvPicPr>
            <a:picLocks noChangeAspect="1" noChangeArrowheads="1"/>
          </p:cNvPicPr>
          <p:nvPr/>
        </p:nvPicPr>
        <p:blipFill>
          <a:blip r:embed="rId2" cstate="print"/>
          <a:srcRect/>
          <a:stretch>
            <a:fillRect/>
          </a:stretch>
        </p:blipFill>
        <p:spPr bwMode="auto">
          <a:xfrm>
            <a:off x="179512" y="1124744"/>
            <a:ext cx="3131840" cy="5561716"/>
          </a:xfrm>
          <a:prstGeom prst="rect">
            <a:avLst/>
          </a:prstGeom>
          <a:noFill/>
        </p:spPr>
      </p:pic>
      <p:pic>
        <p:nvPicPr>
          <p:cNvPr id="32772" name="Picture 4" descr="https://lh3.googleusercontent.com/__gkVUo00LdgtdYUd9BzRm0dK-11S6xzrAzVTbjIaXvOF_4YQ7_AnXsFBFECP16yxGmNKoJpMlJaXutyCASF-IAMA7hksPAZg0QT41-r0zjmV-2d1gbJtysCfeyQhHR79PuXa98cHG99GKa1LhV9RaL-iSyZ7L6Lj8vwDAbxsxeVzlqUjqoTi719TcqZ2Vgle4PLenPIfIjgUW8ZESZEbpa1Txk0Tp16cEabbdLEP1uR8To5KfXqh6qbSGpYYVtqDHIbfSgMweURGSzramDIzkj4UWV79Q_eTWnSIHdtEJAJWPInG_PDXu-a7hFvfk7gRaKgg_aTaZOlx7fYtr-YX5KWg5BXPaGM46k03Y8srFl5owCd_qZ0vNikCH14BxC9LLSVxBIxibJUoLlw6nV-e-99NMTYXRcaJK-DL-e9FWf-4NluptF83z6IkT5Gh5aPz2-U_dgPKLSIlU93QMcHWyEZ5JS6_EN1olszOj3LzsB6r6etveH5bKg2OhhE8jLweuR7ASFZoasvjyDxP5mi4LaIQMA3MzdBfzsUUTMowbrXjRYuu3ug_6XqZAQTPq-aq5mB3NevuI3_JBR5KocB4vTgsDdbF2_1EYgoHyzK3jhBhc6oZwsCFuyV2jtcq5eLT9mYl84CdfgUUDWDjHkj9oC0dsvzypiTetmPQjZoug=w348-h618-no"/>
          <p:cNvPicPr>
            <a:picLocks noChangeAspect="1" noChangeArrowheads="1"/>
          </p:cNvPicPr>
          <p:nvPr/>
        </p:nvPicPr>
        <p:blipFill>
          <a:blip r:embed="rId3" cstate="print"/>
          <a:srcRect/>
          <a:stretch>
            <a:fillRect/>
          </a:stretch>
        </p:blipFill>
        <p:spPr bwMode="auto">
          <a:xfrm>
            <a:off x="4860032" y="1556792"/>
            <a:ext cx="2736304" cy="4859298"/>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solidFill>
                  <a:srgbClr val="FFC000"/>
                </a:solidFill>
              </a:rPr>
              <a:t>Εργαστήριο θεατρικής μάσκας</a:t>
            </a:r>
            <a:endParaRPr lang="el-GR" dirty="0">
              <a:solidFill>
                <a:srgbClr val="FFC000"/>
              </a:solidFill>
            </a:endParaRPr>
          </a:p>
        </p:txBody>
      </p:sp>
      <p:pic>
        <p:nvPicPr>
          <p:cNvPr id="33794" name="Picture 2" descr="https://lh3.googleusercontent.com/Vt0RvmbTpZ-yvrNj3w984t0vwprq4t1LdRZ2vs2rNGxnkz6ZN7ta4Y2M-yGVmQ0eQKQrkfJeaXWsCDE1nD3XSRH0ewD1dVi8WaZIjVzZ6poZMyvIeDy_2fkr2C36ICvJCgJougesHfPEAqbBuTOf6KcY_9irEMnQYiuT35UnrnClcengSXG8Y728gGgd8NdDVHEFjUvfDXv-2vS3VSyNSD5TpzoZwq_D2k0dYrwY82sFWj8D-jIN6QgWy-uxHbjkRjqlAN6SxqToV0G3AUDfcz7phJK-X7UNv2Oq9WvfVP6LbVhOXpUgmkKAjHbIFEtc_2KGoKyQEfQ6nDspX4sog1mPVLCuhdu4F3H9MNbb1gbWMT3kd2qBX8Q_OQhFHKj-k9J3jRe7NHKJdZgNdkDMA3rEpe6nh8xPLbpGGmTHK-IfWRJCzuBVOnfgz_TKrAASemBkitc3WPguFLtm61pQrA8JGUZKI3kqxBmvvM9GwU4ThDRYmkX4YidMh3QyEh0nU4KpLyJ4yaCC9XL9eeqcmbeZHSeRUgjasXISCD7nwl1Gy-mzhJjG0OxXzrwbyo1weEnM4bknzWI0uJgHf81zQTgdEJ86-CCeEnKh6xHAHoH0sWC4dn6jf2qUFEZ7Mjf21WJaXDv4Op_ZdZm7xxJh8W5zeEyCd2QY_Gm0DdaHbQ=w348-h618-no"/>
          <p:cNvPicPr>
            <a:picLocks noChangeAspect="1" noChangeArrowheads="1"/>
          </p:cNvPicPr>
          <p:nvPr/>
        </p:nvPicPr>
        <p:blipFill>
          <a:blip r:embed="rId2" cstate="print"/>
          <a:srcRect/>
          <a:stretch>
            <a:fillRect/>
          </a:stretch>
        </p:blipFill>
        <p:spPr bwMode="auto">
          <a:xfrm>
            <a:off x="251520" y="1268760"/>
            <a:ext cx="3059832" cy="5433840"/>
          </a:xfrm>
          <a:prstGeom prst="rect">
            <a:avLst/>
          </a:prstGeom>
          <a:noFill/>
        </p:spPr>
      </p:pic>
      <p:pic>
        <p:nvPicPr>
          <p:cNvPr id="33796" name="Picture 4" descr="https://lh3.googleusercontent.com/l3I6f8rQVkVG4G7X-h1ZTmT6liM80vooi_bUEftVeiyz3RSHyVD46Wr311vHaQrvID5piDvL3HIdFtf_uPE2Jf1Wyip6cQyCIXHRQEysuO4Xf07jFlQsxFGbfQlSboiOI9UwJCn6BOISXGevqHOExWvxmZmrmT8XJgRTQSofv6Mi7_VfmpTa6nXBM7Jx1BGfNHIyLU2wqsFJT4QQrjDxC8dLFNqBmNmoJ6hI8sSdlVVXrG1kIYfSb3MgJ7qCCe4_EKYBHRBEeJEiyQ95XRMxxNuk0vwiLPSMnFliEQZvUAgfeNKorlEvk0cEfmQcSAgxOFxRwviQMv1vkLzHJ7L-dlOgSKSDsv5SRlkHUcoG5JzIwylpzFIsp00PoVrv2q-A1ephGRV-lbq6u4qcmL1BlpL-MEUORg54VQfCS7xEoIdwIaPi5TXAdB0mP11N4vS39Jio4Xh2uwoDd8YH5tUC_zN6ziTKovXy9jE8idJB9ymPVNAd7X1vnRhu3Gkkf_RBpzzYH6BFJiGEhY1x8e58oZHmPvrlEMwfl3AWy54_i-9Dkc_kNzcPL6lY6wfF2oWUCr65avSQef6q548CLrq1zZOrrAU--GieFIkNiGxpoqO0XBy4NwfC4ti898nlSK8KWCzAK6OCW-tZBlFWzNhr3hJsT5k8pqPr2VDmOVfUTw=w348-h618-no"/>
          <p:cNvPicPr>
            <a:picLocks noChangeAspect="1" noChangeArrowheads="1"/>
          </p:cNvPicPr>
          <p:nvPr/>
        </p:nvPicPr>
        <p:blipFill>
          <a:blip r:embed="rId3" cstate="print"/>
          <a:srcRect/>
          <a:stretch>
            <a:fillRect/>
          </a:stretch>
        </p:blipFill>
        <p:spPr bwMode="auto">
          <a:xfrm>
            <a:off x="5148064" y="1844824"/>
            <a:ext cx="2592288" cy="4603546"/>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solidFill>
                  <a:srgbClr val="FFC000"/>
                </a:solidFill>
              </a:rPr>
              <a:t>Εργαστήριο θεατρικών κοστουμιών</a:t>
            </a:r>
            <a:endParaRPr lang="el-GR" dirty="0">
              <a:solidFill>
                <a:srgbClr val="FFC000"/>
              </a:solidFill>
            </a:endParaRPr>
          </a:p>
        </p:txBody>
      </p:sp>
      <p:pic>
        <p:nvPicPr>
          <p:cNvPr id="34818" name="Picture 2" descr="https://lh3.googleusercontent.com/CMvuRqWqxLIDXcb_vow79Fr6mF3n8UutFVRWDDuGr7_2mHYxmRXy2j2WY0UTpQ5-d6PDaeoQ487iDNAtN9GQQq2lPFwvjH5StvG9ryzQVnjxAJQRU3sKK-IFX6_fhYC33xiTLdRWXLcVOSEUfg0j1buopREFsz1VQbyxlR4NeEj5RTMMNDSz6tUPsi8zwQK_rvEZVFK_WhnFtxsU_nMkpS6APyoOwHlnu5PIcgNMKvOt1Vpn3pK4auu9aHCRYtTNhvwbOhe-62bsEoiFeh0MVi37S0j-EYvWq7XcX3wQMDoyPaHKmoXyLLHtgPKfM1Ha9_HObFaW76H3CD-LplogLyf6-63IUHykkHpXcKI0wKIl_sRuYvC7iaM1HiECCETuGH_NqWpl3-pOTKTySjJHh8kWq4WgbRRZF53sCXpQ-vAKgYrVDCzoaQSA2g-sTyzERhK9Mm0eJrHWQId5FvUGGGKBmbTPozvR6Gpf0D_G7wmQJlzFbBa0MhW2m6VclLDcOlhNGioV-oidHyDfg_Wbbf0V1kDC4CcKSwTjgQ_F4pC-JqLsjxp5k-fl0ql1lohvXUc87G2yyRoSJVvfeOA86Rtfjd6UDG6CTjCQz1QmErqfiTEsYHGLCNpXXTEM9gngUAFx-2vQuzolAjHLDigU_atWpjaCAagrNrt5bf_6PQ=w348-h618-no"/>
          <p:cNvPicPr>
            <a:picLocks noChangeAspect="1" noChangeArrowheads="1"/>
          </p:cNvPicPr>
          <p:nvPr/>
        </p:nvPicPr>
        <p:blipFill>
          <a:blip r:embed="rId2" cstate="print"/>
          <a:srcRect/>
          <a:stretch>
            <a:fillRect/>
          </a:stretch>
        </p:blipFill>
        <p:spPr bwMode="auto">
          <a:xfrm>
            <a:off x="179512" y="1487196"/>
            <a:ext cx="3024336" cy="5370804"/>
          </a:xfrm>
          <a:prstGeom prst="rect">
            <a:avLst/>
          </a:prstGeom>
          <a:noFill/>
        </p:spPr>
      </p:pic>
      <p:pic>
        <p:nvPicPr>
          <p:cNvPr id="34820" name="Picture 4" descr="https://lh3.googleusercontent.com/tz3zuZZeUbmBUGNSnXZnATzrCjUM4S4FkaZqWT2bOZQeDGh7AaWFtwr1xdO_XKJiIduaUZ288ng1BS1zNgatQIIAbl5YDxeLwMrJZAIiDQPUkOFvLdp3cU4TSZRazhs4YSurICHjof-GGVu4lrRa1jHnZO9ztpwy2MBT3EvKE2Uqq6GmItSgxxaYla_FIS4nTnSpO9Q2kkfV5BtfYzKopxVyFxscrlQrmyz3i6HAo_O1fuepU2m6OE3l9rBpTXt0nTp85vT0cCHOxvNKdTCsrkWJCt5dIsgY8zIEeanBDtYavd4HOGtyl2GWv9u7vcqkFMuS90_kIPRg2mZNHXv1xBfSgS5OxJ-c8Vm-U0KtjdlUaIDBq8-Zq1IVutDipzlyxCQCJTruLzDBl6TpcBFxVMN1uL8C5vj_MNlqSRVOTurp62n4VVRmw2gc7sMxoMUpv8lirFeJ8GqUInV2wKWw7Touc8YGzhsTd6fUyOomQ5UFm5_33ayU9EKGoQxiq66oHL6vavBXvWPoXyRAhE-NCmnhFRy0v4FuE6OOnjDta2g7cgWZ51RXvvEC8ODO6XXJ_3kaxQ40LIKseezPOJUKXHMLbkfCt2cB3QlP03fndZK-YCZumRWEzuc7m8cDZTqk8UTDg_UuJFDKnl8oquuWKWPZiUbIF8gxJ-qFh2dPig=w348-h618-no"/>
          <p:cNvPicPr>
            <a:picLocks noChangeAspect="1" noChangeArrowheads="1"/>
          </p:cNvPicPr>
          <p:nvPr/>
        </p:nvPicPr>
        <p:blipFill>
          <a:blip r:embed="rId3" cstate="print"/>
          <a:srcRect/>
          <a:stretch>
            <a:fillRect/>
          </a:stretch>
        </p:blipFill>
        <p:spPr bwMode="auto">
          <a:xfrm>
            <a:off x="4860032" y="1628800"/>
            <a:ext cx="2808312" cy="4987175"/>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ttps://lh3.googleusercontent.com/tSF0ioNAas1x7R5ZzRg7S7yHPAPt1fOY4Y2o89PzIfQcCrzbzAXcjdkeeyhjHAHPAoREGtBmA68FtIa0I294gRqfYliMYPWahNo6yNDzkV4Ge5JK3Pqy2pnocFISrCMzikteFiUyxb6Tjtvlh-1JuGSRm1X379r5CMgIrEjzKiRTC7_2P_vGOQSXKwCm6OHg6glrTIbV_pJwWyfDyDQFPjOzXERUl6FsWAonJcTPbExo08uw5Ct_AWwRUpJR6cY4swN1a5CNRbboR3fb3v_Ap1d-UD4Q_bT5BqlVUwsAUgVKFk2eFmYCSqOFpd9EO2scaYl-zg59GrYcapWDIDBIpTpZSJdGKViwfZCCzN8xoHiFsyVeHj4ezWTD78dwLjBvoVgd2AZqTEa41Tj2MsVPx-t9S21-oQ_SvuTP680U2dp2caA82lcyv-Ex4BA2udwt5g4Ax5C6TTqb2TjTjgT8A-gRJvTGJm05iLTSPY10h5C24D4qa56rQqOmr8jU2TiJqLD2kiF2PsEqlykVWbSnHSMH7bK6PL4aTQhbdbDtKGKZgwr3DxJEfjCq0udxW7nPTGPdE-4h4ed73KHtRw21eE3LFjz1XeowPO7VGKBNIhznlx6xErFV3fempfQ6m6NOE79r9QbbZ3mgDIkV9CCekvOSzxIuhJ-infAfVGxi6A=w1099-h618-no"/>
          <p:cNvPicPr>
            <a:picLocks noChangeAspect="1" noChangeArrowheads="1"/>
          </p:cNvPicPr>
          <p:nvPr/>
        </p:nvPicPr>
        <p:blipFill>
          <a:blip r:embed="rId2" cstate="print"/>
          <a:srcRect/>
          <a:stretch>
            <a:fillRect/>
          </a:stretch>
        </p:blipFill>
        <p:spPr bwMode="auto">
          <a:xfrm>
            <a:off x="-1" y="332656"/>
            <a:ext cx="9144001" cy="6336704"/>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https://lh3.googleusercontent.com/F3qwwvG7hogvTA0tFZYihZx3_kOBAn0J9qhD-dXauT5S0ibVkplhpEfUkKPH-ja9t0rtaijz_m8tFSZRGcq1DNdhrInwWL4ZDL8GFrUQg2IUTtermHxIADf0dYsJo5Mtzzhz2nqmurDWi-5cjkWGEZ_lTsUoiabLyl_rt8ySH_ak-KnN-5Rv4jTWUz_V1nMGRa1R8wlK7aVmN25aC41ZvK2RqEaD4rd6rIuPiQM3K6C3cgeu3IoKJ-fngFf8NpQSeJLZRCzUeQ6vswBWwXz6i-f3K2_ta_KhlSo3SxdMSMqADeaWkTD10I173gSMYYWQDsnMUqETU7CKA9kkbX55oB1NsqLzc4mC_mCSs9xXLcv7YGeck0Ai0uFxC-ik0XegyyIT9j05I4csEMvJoL1Vp34kVtE7KQJxnfjeTcfoP5yvbr2sqaMgj1DtkNoH18ycjPSTkT1PFm05OQf6rqpaXe2A6yZogkj4BUSUSSMfBPnJ4trgAYDD59pUPFoi3cYYGKMwbB3OBqQ0ojPBqXofSS4FqppnUD2jKv3bbg2EpwZZvLEjCAJJUGz-KpqtJOf9G9SrXFTjeeKs2d2gDOt5_rR0iQKv3R5ruMz0T_nusUonLOe1kCvRPeXfxskCsgdLs-FM5p7MQ8jlth2G7QeX0yqU7n8745oNi7OQw86zKg=w824-h618-no"/>
          <p:cNvPicPr>
            <a:picLocks noChangeAspect="1" noChangeArrowheads="1"/>
          </p:cNvPicPr>
          <p:nvPr/>
        </p:nvPicPr>
        <p:blipFill>
          <a:blip r:embed="rId2" cstate="print"/>
          <a:srcRect/>
          <a:stretch>
            <a:fillRect/>
          </a:stretch>
        </p:blipFill>
        <p:spPr bwMode="auto">
          <a:xfrm>
            <a:off x="467544" y="548680"/>
            <a:ext cx="7848600" cy="588645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4400" i="1" dirty="0" smtClean="0">
                <a:solidFill>
                  <a:srgbClr val="FFC000"/>
                </a:solidFill>
                <a:latin typeface="Bookman Old Style" pitchFamily="18" charset="0"/>
              </a:rPr>
              <a:t>Γιατί επιλέξαμε αυτό το πρόγραμμα;</a:t>
            </a:r>
            <a:endParaRPr lang="el-GR" sz="4400" i="1" dirty="0">
              <a:solidFill>
                <a:srgbClr val="FFC000"/>
              </a:solidFill>
              <a:latin typeface="Bookman Old Style" pitchFamily="18" charset="0"/>
            </a:endParaRPr>
          </a:p>
        </p:txBody>
      </p:sp>
      <p:sp>
        <p:nvSpPr>
          <p:cNvPr id="3" name="2 - Θέση περιεχομένου"/>
          <p:cNvSpPr>
            <a:spLocks noGrp="1"/>
          </p:cNvSpPr>
          <p:nvPr>
            <p:ph idx="1"/>
          </p:nvPr>
        </p:nvSpPr>
        <p:spPr/>
        <p:txBody>
          <a:bodyPr>
            <a:normAutofit fontScale="92500" lnSpcReduction="10000"/>
          </a:bodyPr>
          <a:lstStyle/>
          <a:p>
            <a:r>
              <a:rPr lang="el-GR" dirty="0" smtClean="0">
                <a:solidFill>
                  <a:schemeClr val="bg1">
                    <a:lumMod val="95000"/>
                    <a:lumOff val="5000"/>
                  </a:schemeClr>
                </a:solidFill>
              </a:rPr>
              <a:t>Για να μάθουμε τους αρχαίους θεατρικούς χώρους της περιοχής μας</a:t>
            </a:r>
          </a:p>
          <a:p>
            <a:r>
              <a:rPr lang="el-GR" dirty="0" smtClean="0">
                <a:solidFill>
                  <a:schemeClr val="bg1">
                    <a:lumMod val="95000"/>
                    <a:lumOff val="5000"/>
                  </a:schemeClr>
                </a:solidFill>
              </a:rPr>
              <a:t>Για να μάθουμε για τη γέννηση και την εξέλιξη του θεάτρου</a:t>
            </a:r>
          </a:p>
          <a:p>
            <a:r>
              <a:rPr lang="el-GR" dirty="0" smtClean="0">
                <a:solidFill>
                  <a:schemeClr val="bg1">
                    <a:lumMod val="95000"/>
                    <a:lumOff val="5000"/>
                  </a:schemeClr>
                </a:solidFill>
              </a:rPr>
              <a:t>Για να αναδείξουμε την ανάγκη να προστατεύσουμε την πολιτιστική μας κληρονομιά</a:t>
            </a:r>
          </a:p>
          <a:p>
            <a:r>
              <a:rPr lang="el-GR" dirty="0" smtClean="0">
                <a:solidFill>
                  <a:schemeClr val="bg1">
                    <a:lumMod val="95000"/>
                    <a:lumOff val="5000"/>
                  </a:schemeClr>
                </a:solidFill>
              </a:rPr>
              <a:t>Για να σχεδιάζουμε και να εκπονήσουμε εργαστήρια θεάτρου στους χώρους θέασης</a:t>
            </a:r>
          </a:p>
          <a:p>
            <a:r>
              <a:rPr lang="el-GR" dirty="0" smtClean="0">
                <a:solidFill>
                  <a:schemeClr val="bg1">
                    <a:lumMod val="95000"/>
                    <a:lumOff val="5000"/>
                  </a:schemeClr>
                </a:solidFill>
              </a:rPr>
              <a:t>Για να υιοθετήσουμε ένα αρχαίο θέατρο</a:t>
            </a:r>
            <a:endParaRPr lang="el-GR" dirty="0">
              <a:solidFill>
                <a:schemeClr val="bg1">
                  <a:lumMod val="95000"/>
                  <a:lumOff val="5000"/>
                </a:schemeClr>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320"/>
            <a:ext cx="7470648" cy="5746968"/>
          </a:xfrm>
        </p:spPr>
        <p:txBody>
          <a:bodyPr>
            <a:normAutofit/>
          </a:bodyPr>
          <a:lstStyle/>
          <a:p>
            <a:r>
              <a:rPr lang="el-GR" dirty="0" smtClean="0">
                <a:solidFill>
                  <a:srgbClr val="FFC000"/>
                </a:solidFill>
              </a:rPr>
              <a:t>Σχεδιάζουμε και άλλες δράσεις γιατί μαθαίνουμε και περνάμε καλά !!!</a:t>
            </a:r>
            <a:br>
              <a:rPr lang="el-GR" dirty="0" smtClean="0">
                <a:solidFill>
                  <a:srgbClr val="FFC000"/>
                </a:solidFill>
              </a:rPr>
            </a:br>
            <a:r>
              <a:rPr lang="el-GR" dirty="0" smtClean="0">
                <a:solidFill>
                  <a:srgbClr val="FFC000"/>
                </a:solidFill>
              </a:rPr>
              <a:t/>
            </a:r>
            <a:br>
              <a:rPr lang="el-GR" dirty="0" smtClean="0">
                <a:solidFill>
                  <a:srgbClr val="FFC000"/>
                </a:solidFill>
              </a:rPr>
            </a:br>
            <a:r>
              <a:rPr lang="el-GR" dirty="0" smtClean="0">
                <a:solidFill>
                  <a:srgbClr val="FFC000"/>
                </a:solidFill>
              </a:rPr>
              <a:t>        </a:t>
            </a:r>
            <a:r>
              <a:rPr lang="el-GR" sz="5600" dirty="0" smtClean="0">
                <a:solidFill>
                  <a:srgbClr val="C00000"/>
                </a:solidFill>
              </a:rPr>
              <a:t>ΣΑΣ ΕΥΧΑΡΙΣΤΟΥΜΕ !</a:t>
            </a:r>
            <a:endParaRPr lang="el-GR" sz="5600" dirty="0">
              <a:solidFill>
                <a:srgbClr val="FFC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700" dirty="0" smtClean="0">
                <a:solidFill>
                  <a:srgbClr val="FFC000"/>
                </a:solidFill>
                <a:latin typeface="Bookman Old Style" pitchFamily="18" charset="0"/>
              </a:rPr>
              <a:t>Ποιο θέατρο υιοθετήσαμε;</a:t>
            </a:r>
            <a:endParaRPr lang="el-GR" sz="4700" dirty="0">
              <a:solidFill>
                <a:srgbClr val="FFC000"/>
              </a:solidFill>
              <a:latin typeface="Bookman Old Style" pitchFamily="18" charset="0"/>
            </a:endParaRPr>
          </a:p>
        </p:txBody>
      </p:sp>
      <p:sp>
        <p:nvSpPr>
          <p:cNvPr id="3" name="2 - Θέση περιεχομένου"/>
          <p:cNvSpPr>
            <a:spLocks noGrp="1"/>
          </p:cNvSpPr>
          <p:nvPr>
            <p:ph idx="1"/>
          </p:nvPr>
        </p:nvSpPr>
        <p:spPr/>
        <p:txBody>
          <a:bodyPr>
            <a:normAutofit fontScale="85000" lnSpcReduction="20000"/>
          </a:bodyPr>
          <a:lstStyle/>
          <a:p>
            <a:r>
              <a:rPr lang="el-GR" sz="3500" dirty="0" smtClean="0">
                <a:solidFill>
                  <a:schemeClr val="bg1">
                    <a:lumMod val="95000"/>
                    <a:lumOff val="5000"/>
                  </a:schemeClr>
                </a:solidFill>
                <a:latin typeface="Bookman Old Style" pitchFamily="18" charset="0"/>
              </a:rPr>
              <a:t>Είμαστε πολύ τυχεροί γιατί στην περιοχή μας υπάρχει το πιο σπουδαίο θέατρο του αρχαίου ελληνικού κόσμου και το πιο άρτια σωζόμενο : το </a:t>
            </a:r>
            <a:r>
              <a:rPr lang="el-GR" sz="4200" i="1" dirty="0" smtClean="0">
                <a:solidFill>
                  <a:srgbClr val="002060"/>
                </a:solidFill>
                <a:latin typeface="Bookman Old Style" pitchFamily="18" charset="0"/>
              </a:rPr>
              <a:t>Αρχαίο Θέατρο της Επιδαύρου.</a:t>
            </a:r>
          </a:p>
          <a:p>
            <a:r>
              <a:rPr lang="el-GR" sz="3600" dirty="0" smtClean="0">
                <a:solidFill>
                  <a:schemeClr val="bg1">
                    <a:lumMod val="95000"/>
                    <a:lumOff val="5000"/>
                  </a:schemeClr>
                </a:solidFill>
                <a:latin typeface="Bookman Old Style" pitchFamily="18" charset="0"/>
              </a:rPr>
              <a:t>Έτσι, λοιπόν, το υιοθετήσαμε και αποφασίσαμε να μάθουμε πολλά και χρήσιμα για το αρχαίο θέατρο μέσα από το Αρχαίο Θέατρο της Επιδαύρου.</a:t>
            </a:r>
            <a:endParaRPr lang="el-GR" sz="3600" dirty="0">
              <a:solidFill>
                <a:schemeClr val="bg1">
                  <a:lumMod val="95000"/>
                  <a:lumOff val="5000"/>
                </a:schemeClr>
              </a:solidFill>
              <a:latin typeface="Bookman Old Style"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800" dirty="0" smtClean="0">
                <a:solidFill>
                  <a:srgbClr val="FFC000"/>
                </a:solidFill>
                <a:latin typeface="Bookman Old Style" pitchFamily="18" charset="0"/>
              </a:rPr>
              <a:t>Πως γεννήθηκε το θέατρο στην Αρχαία Ελλάδα τον 5</a:t>
            </a:r>
            <a:r>
              <a:rPr lang="el-GR" sz="3800" baseline="30000" dirty="0" smtClean="0">
                <a:solidFill>
                  <a:srgbClr val="FFC000"/>
                </a:solidFill>
                <a:latin typeface="Bookman Old Style" pitchFamily="18" charset="0"/>
              </a:rPr>
              <a:t>ο</a:t>
            </a:r>
            <a:r>
              <a:rPr lang="el-GR" sz="3800" dirty="0" smtClean="0">
                <a:solidFill>
                  <a:srgbClr val="FFC000"/>
                </a:solidFill>
                <a:latin typeface="Bookman Old Style" pitchFamily="18" charset="0"/>
              </a:rPr>
              <a:t> </a:t>
            </a:r>
            <a:r>
              <a:rPr lang="el-GR" sz="3800" dirty="0" err="1" smtClean="0">
                <a:solidFill>
                  <a:srgbClr val="FFC000"/>
                </a:solidFill>
                <a:latin typeface="Bookman Old Style" pitchFamily="18" charset="0"/>
              </a:rPr>
              <a:t>π.Χ</a:t>
            </a:r>
            <a:r>
              <a:rPr lang="el-GR" sz="3800" dirty="0" smtClean="0">
                <a:solidFill>
                  <a:srgbClr val="FFC000"/>
                </a:solidFill>
                <a:latin typeface="Bookman Old Style" pitchFamily="18" charset="0"/>
              </a:rPr>
              <a:t> αιώνα;</a:t>
            </a:r>
            <a:endParaRPr lang="el-GR" sz="3800" dirty="0">
              <a:solidFill>
                <a:srgbClr val="FFC000"/>
              </a:solidFill>
              <a:latin typeface="Bookman Old Style" pitchFamily="18" charset="0"/>
            </a:endParaRPr>
          </a:p>
        </p:txBody>
      </p:sp>
      <p:sp>
        <p:nvSpPr>
          <p:cNvPr id="3" name="2 - Θέση περιεχομένου"/>
          <p:cNvSpPr>
            <a:spLocks noGrp="1"/>
          </p:cNvSpPr>
          <p:nvPr>
            <p:ph idx="1"/>
          </p:nvPr>
        </p:nvSpPr>
        <p:spPr/>
        <p:txBody>
          <a:bodyPr>
            <a:normAutofit fontScale="62500" lnSpcReduction="20000"/>
          </a:bodyPr>
          <a:lstStyle/>
          <a:p>
            <a:r>
              <a:rPr lang="el-GR" dirty="0" smtClean="0">
                <a:solidFill>
                  <a:schemeClr val="bg1">
                    <a:lumMod val="95000"/>
                    <a:lumOff val="5000"/>
                  </a:schemeClr>
                </a:solidFill>
                <a:latin typeface="Bookman Old Style" pitchFamily="18" charset="0"/>
              </a:rPr>
              <a:t>Η θεατρική πράξη έχει τις ρίζες της στις θρησκευτικές γιορτές προς τιμή του θεού Διόνυσου, όπου συνυπήρχαν </a:t>
            </a:r>
            <a:r>
              <a:rPr lang="el-GR" i="1" dirty="0" smtClean="0">
                <a:solidFill>
                  <a:srgbClr val="002060"/>
                </a:solidFill>
                <a:latin typeface="Bookman Old Style" pitchFamily="18" charset="0"/>
              </a:rPr>
              <a:t>μουσική</a:t>
            </a:r>
            <a:r>
              <a:rPr lang="el-GR" i="1" dirty="0" smtClean="0">
                <a:solidFill>
                  <a:schemeClr val="bg1">
                    <a:lumMod val="95000"/>
                    <a:lumOff val="5000"/>
                  </a:schemeClr>
                </a:solidFill>
                <a:latin typeface="Bookman Old Style" pitchFamily="18" charset="0"/>
              </a:rPr>
              <a:t>,</a:t>
            </a:r>
            <a:r>
              <a:rPr lang="el-GR" i="1" dirty="0" smtClean="0">
                <a:latin typeface="Bookman Old Style" pitchFamily="18" charset="0"/>
              </a:rPr>
              <a:t> </a:t>
            </a:r>
            <a:r>
              <a:rPr lang="el-GR" i="1" dirty="0" smtClean="0">
                <a:solidFill>
                  <a:srgbClr val="002060"/>
                </a:solidFill>
                <a:latin typeface="Bookman Old Style" pitchFamily="18" charset="0"/>
              </a:rPr>
              <a:t>τραγούδι</a:t>
            </a:r>
            <a:r>
              <a:rPr lang="el-GR" i="1" dirty="0" smtClean="0">
                <a:solidFill>
                  <a:schemeClr val="bg1">
                    <a:lumMod val="95000"/>
                    <a:lumOff val="5000"/>
                  </a:schemeClr>
                </a:solidFill>
                <a:latin typeface="Bookman Old Style" pitchFamily="18" charset="0"/>
              </a:rPr>
              <a:t>,</a:t>
            </a:r>
            <a:r>
              <a:rPr lang="el-GR" i="1" dirty="0" smtClean="0">
                <a:latin typeface="Bookman Old Style" pitchFamily="18" charset="0"/>
              </a:rPr>
              <a:t> </a:t>
            </a:r>
            <a:r>
              <a:rPr lang="el-GR" i="1" dirty="0" smtClean="0">
                <a:solidFill>
                  <a:srgbClr val="002060"/>
                </a:solidFill>
                <a:latin typeface="Bookman Old Style" pitchFamily="18" charset="0"/>
              </a:rPr>
              <a:t>διάλογοι </a:t>
            </a:r>
            <a:r>
              <a:rPr lang="el-GR" dirty="0" smtClean="0">
                <a:solidFill>
                  <a:schemeClr val="bg1">
                    <a:lumMod val="95000"/>
                    <a:lumOff val="5000"/>
                  </a:schemeClr>
                </a:solidFill>
                <a:latin typeface="Bookman Old Style" pitchFamily="18" charset="0"/>
              </a:rPr>
              <a:t>και</a:t>
            </a:r>
            <a:r>
              <a:rPr lang="el-GR" i="1" dirty="0" smtClean="0">
                <a:latin typeface="Bookman Old Style" pitchFamily="18" charset="0"/>
              </a:rPr>
              <a:t> </a:t>
            </a:r>
            <a:r>
              <a:rPr lang="el-GR" i="1" dirty="0" smtClean="0">
                <a:solidFill>
                  <a:srgbClr val="002060"/>
                </a:solidFill>
                <a:latin typeface="Bookman Old Style" pitchFamily="18" charset="0"/>
              </a:rPr>
              <a:t>μίμηση</a:t>
            </a:r>
            <a:r>
              <a:rPr lang="el-GR" i="1" dirty="0" smtClean="0">
                <a:solidFill>
                  <a:schemeClr val="bg1">
                    <a:lumMod val="95000"/>
                    <a:lumOff val="5000"/>
                  </a:schemeClr>
                </a:solidFill>
                <a:latin typeface="Bookman Old Style" pitchFamily="18" charset="0"/>
              </a:rPr>
              <a:t>. </a:t>
            </a:r>
            <a:r>
              <a:rPr lang="el-GR" dirty="0" smtClean="0">
                <a:solidFill>
                  <a:schemeClr val="bg1">
                    <a:lumMod val="95000"/>
                    <a:lumOff val="5000"/>
                  </a:schemeClr>
                </a:solidFill>
                <a:latin typeface="Bookman Old Style" pitchFamily="18" charset="0"/>
              </a:rPr>
              <a:t>Υπήρχαν, επίσης, </a:t>
            </a:r>
            <a:r>
              <a:rPr lang="el-GR" i="1" dirty="0" smtClean="0">
                <a:solidFill>
                  <a:srgbClr val="002060"/>
                </a:solidFill>
                <a:latin typeface="Bookman Old Style" pitchFamily="18" charset="0"/>
              </a:rPr>
              <a:t>μεταμφίεση </a:t>
            </a:r>
            <a:r>
              <a:rPr lang="el-GR" dirty="0" smtClean="0">
                <a:solidFill>
                  <a:schemeClr val="bg1">
                    <a:lumMod val="95000"/>
                    <a:lumOff val="5000"/>
                  </a:schemeClr>
                </a:solidFill>
                <a:latin typeface="Bookman Old Style" pitchFamily="18" charset="0"/>
              </a:rPr>
              <a:t>και</a:t>
            </a:r>
            <a:r>
              <a:rPr lang="el-GR" i="1" dirty="0" smtClean="0">
                <a:solidFill>
                  <a:srgbClr val="002060"/>
                </a:solidFill>
                <a:latin typeface="Bookman Old Style" pitchFamily="18" charset="0"/>
              </a:rPr>
              <a:t> ρόλοι </a:t>
            </a:r>
            <a:r>
              <a:rPr lang="el-GR" dirty="0" smtClean="0">
                <a:solidFill>
                  <a:schemeClr val="bg1">
                    <a:lumMod val="95000"/>
                    <a:lumOff val="5000"/>
                  </a:schemeClr>
                </a:solidFill>
                <a:latin typeface="Bookman Old Style" pitchFamily="18" charset="0"/>
              </a:rPr>
              <a:t>των συμμετεχόντων στα θρησκευτικά δρώμενα.</a:t>
            </a:r>
          </a:p>
          <a:p>
            <a:r>
              <a:rPr lang="el-GR" dirty="0" smtClean="0">
                <a:solidFill>
                  <a:schemeClr val="bg1">
                    <a:lumMod val="95000"/>
                    <a:lumOff val="5000"/>
                  </a:schemeClr>
                </a:solidFill>
                <a:latin typeface="Bookman Old Style" pitchFamily="18" charset="0"/>
              </a:rPr>
              <a:t>Το θέατρο στην αρχαία Ελλάδα, με τη μορφή οργανωμένων παραστάσεων πια,  δεν έχασε ποτέ το θρησκευτικό του χαρακτήρα, αφού εξακολούθησε να αποτελεί κομμάτι των θρησκευτικών γιορτών προς τιμή του Διόνυσου , όπου πρωτοπαρουσιάζονταν καινούρια θεατρικά κείμενα και διαγωνίζονταν οι δημιουργοί τους.</a:t>
            </a:r>
          </a:p>
          <a:p>
            <a:r>
              <a:rPr lang="el-GR" dirty="0" smtClean="0">
                <a:solidFill>
                  <a:schemeClr val="bg1">
                    <a:lumMod val="95000"/>
                    <a:lumOff val="5000"/>
                  </a:schemeClr>
                </a:solidFill>
                <a:latin typeface="Bookman Old Style" pitchFamily="18" charset="0"/>
              </a:rPr>
              <a:t>Το θέατρο στη αρχαία Ελλάδα αποτελούσε, επίσης, και μέσο για τη θεραπεία διαφόρων ασθενειών, γι’ αυτό και στα Ασκληπιεία της αρχαίας Ελλάδας υπήρχαν και θέατρα. Οι ασθενείς που κατέφευγαν στο Ασκληπιείο για να γιατρευτούν από τις ασθένειες τους παρακολουθούσαν θεατρικές παραστάσεις ως μέρος της ιατρικής τους φροντίδας.</a:t>
            </a:r>
            <a:endParaRPr lang="el-GR" dirty="0">
              <a:solidFill>
                <a:schemeClr val="bg1">
                  <a:lumMod val="95000"/>
                  <a:lumOff val="5000"/>
                </a:schemeClr>
              </a:solidFill>
              <a:latin typeface="Bookman Old Style"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800" dirty="0" smtClean="0">
                <a:solidFill>
                  <a:srgbClr val="FFC000"/>
                </a:solidFill>
              </a:rPr>
              <a:t>Το Ασκληπιείο της Επιδαύρου</a:t>
            </a:r>
            <a:endParaRPr lang="el-GR" sz="4800" dirty="0">
              <a:solidFill>
                <a:srgbClr val="FFC000"/>
              </a:solidFill>
            </a:endParaRPr>
          </a:p>
        </p:txBody>
      </p:sp>
      <p:sp>
        <p:nvSpPr>
          <p:cNvPr id="3" name="2 - Θέση περιεχομένου"/>
          <p:cNvSpPr>
            <a:spLocks noGrp="1"/>
          </p:cNvSpPr>
          <p:nvPr>
            <p:ph idx="1"/>
          </p:nvPr>
        </p:nvSpPr>
        <p:spPr/>
        <p:txBody>
          <a:bodyPr/>
          <a:lstStyle/>
          <a:p>
            <a:r>
              <a:rPr lang="el-GR" dirty="0" smtClean="0">
                <a:solidFill>
                  <a:schemeClr val="bg1">
                    <a:lumMod val="95000"/>
                    <a:lumOff val="5000"/>
                  </a:schemeClr>
                </a:solidFill>
              </a:rPr>
              <a:t>Στον αρχαιολογικό χώρο της Επιδαύρου στη Αργολίδα υπάρχει ένα πολύ σπουδαίο Ασκληπιείο της αρχαίας εποχής. Εκεί κάναμε την </a:t>
            </a:r>
            <a:r>
              <a:rPr lang="el-GR" dirty="0" smtClean="0">
                <a:solidFill>
                  <a:srgbClr val="002060"/>
                </a:solidFill>
              </a:rPr>
              <a:t>πρώτη μας ξενάγηση! </a:t>
            </a:r>
            <a:r>
              <a:rPr lang="el-GR" dirty="0" smtClean="0">
                <a:solidFill>
                  <a:schemeClr val="bg1">
                    <a:lumMod val="95000"/>
                    <a:lumOff val="5000"/>
                  </a:schemeClr>
                </a:solidFill>
              </a:rPr>
              <a:t> Ξεναγήσαμε μια ομάδα συμμαθητών μας στο </a:t>
            </a:r>
            <a:r>
              <a:rPr lang="el-GR" i="1" dirty="0" smtClean="0">
                <a:solidFill>
                  <a:srgbClr val="002060"/>
                </a:solidFill>
              </a:rPr>
              <a:t>Αρχαίο Θέατρο της Επιδαύρου</a:t>
            </a:r>
            <a:r>
              <a:rPr lang="el-GR" dirty="0" smtClean="0">
                <a:solidFill>
                  <a:schemeClr val="bg1">
                    <a:lumMod val="95000"/>
                    <a:lumOff val="5000"/>
                  </a:schemeClr>
                </a:solidFill>
              </a:rPr>
              <a:t>, στο </a:t>
            </a:r>
            <a:r>
              <a:rPr lang="el-GR" i="1" dirty="0" smtClean="0">
                <a:solidFill>
                  <a:srgbClr val="002060"/>
                </a:solidFill>
              </a:rPr>
              <a:t>Μουσείο</a:t>
            </a:r>
            <a:r>
              <a:rPr lang="el-GR" dirty="0" smtClean="0">
                <a:solidFill>
                  <a:schemeClr val="bg1">
                    <a:lumMod val="95000"/>
                    <a:lumOff val="5000"/>
                  </a:schemeClr>
                </a:solidFill>
              </a:rPr>
              <a:t> και στον </a:t>
            </a:r>
            <a:r>
              <a:rPr lang="el-GR" i="1" dirty="0" smtClean="0">
                <a:solidFill>
                  <a:srgbClr val="002060"/>
                </a:solidFill>
              </a:rPr>
              <a:t>αρχαιολογικό χώρο (Ασκληπιείο).</a:t>
            </a:r>
            <a:endParaRPr lang="el-GR" i="1" dirty="0">
              <a:solidFill>
                <a:srgbClr val="00206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sz="4800" dirty="0" smtClean="0">
                <a:solidFill>
                  <a:srgbClr val="FFC000"/>
                </a:solidFill>
              </a:rPr>
              <a:t>                </a:t>
            </a:r>
            <a:r>
              <a:rPr lang="el-GR" sz="4800" dirty="0" smtClean="0">
                <a:solidFill>
                  <a:srgbClr val="FFC000"/>
                </a:solidFill>
                <a:latin typeface="Book Antiqua" pitchFamily="18" charset="0"/>
              </a:rPr>
              <a:t>Ασκληπιός</a:t>
            </a:r>
            <a:endParaRPr lang="el-GR" dirty="0">
              <a:latin typeface="Book Antiqua" pitchFamily="18" charset="0"/>
            </a:endParaRPr>
          </a:p>
        </p:txBody>
      </p:sp>
      <p:sp>
        <p:nvSpPr>
          <p:cNvPr id="3" name="2 - Θέση περιεχομένου"/>
          <p:cNvSpPr>
            <a:spLocks noGrp="1"/>
          </p:cNvSpPr>
          <p:nvPr>
            <p:ph idx="1"/>
          </p:nvPr>
        </p:nvSpPr>
        <p:spPr>
          <a:xfrm>
            <a:off x="457200" y="1600200"/>
            <a:ext cx="7467600" cy="5043510"/>
          </a:xfrm>
        </p:spPr>
        <p:txBody>
          <a:bodyPr>
            <a:normAutofit fontScale="70000" lnSpcReduction="20000"/>
          </a:bodyPr>
          <a:lstStyle/>
          <a:p>
            <a:r>
              <a:rPr lang="el-GR" sz="3200" dirty="0" smtClean="0">
                <a:solidFill>
                  <a:schemeClr val="bg1">
                    <a:lumMod val="95000"/>
                    <a:lumOff val="5000"/>
                  </a:schemeClr>
                </a:solidFill>
                <a:latin typeface="Book Antiqua" pitchFamily="18" charset="0"/>
              </a:rPr>
              <a:t>Θεός της ιατρικής και της υγείας, γιός του Απόλλωνα και της Κορωνίδας, με καταγωγή από την </a:t>
            </a:r>
            <a:r>
              <a:rPr lang="el-GR" sz="3200" dirty="0" err="1" smtClean="0">
                <a:solidFill>
                  <a:schemeClr val="bg1">
                    <a:lumMod val="95000"/>
                    <a:lumOff val="5000"/>
                  </a:schemeClr>
                </a:solidFill>
                <a:latin typeface="Book Antiqua" pitchFamily="18" charset="0"/>
              </a:rPr>
              <a:t>Λακέρεια</a:t>
            </a:r>
            <a:r>
              <a:rPr lang="el-GR" sz="3200" dirty="0" smtClean="0">
                <a:solidFill>
                  <a:schemeClr val="bg1">
                    <a:lumMod val="95000"/>
                    <a:lumOff val="5000"/>
                  </a:schemeClr>
                </a:solidFill>
                <a:latin typeface="Book Antiqua" pitchFamily="18" charset="0"/>
              </a:rPr>
              <a:t> (σημερινά Τρίκαλα Θεσσαλίας). Σε αυτόν απευθύνονταν οι άνθρωποι, για να ζητήσουν ανακούφιση από τους σωματικούς πόνους και θεραπεία για τις αρρώστιες τους. Σύμβολά του ήταν ένα ραβδί με τυλιγμένα φίδια και ένα κύπελλο γεμάτο φάρμακο. Η φήμη του εξαπλώθηκε σε πολλές περιοχές της Ελλάδας, σε βαθμό που λατρεύονταν ως ήρωας. Ένα σημαντικό στοιχείο της θεραπευτικής τελετής ήταν η </a:t>
            </a:r>
            <a:r>
              <a:rPr lang="el-GR" sz="3200" dirty="0" err="1" smtClean="0">
                <a:solidFill>
                  <a:schemeClr val="bg1">
                    <a:lumMod val="95000"/>
                    <a:lumOff val="5000"/>
                  </a:schemeClr>
                </a:solidFill>
                <a:latin typeface="Book Antiqua" pitchFamily="18" charset="0"/>
              </a:rPr>
              <a:t>εγκοίμηση</a:t>
            </a:r>
            <a:r>
              <a:rPr lang="el-GR" sz="3200" dirty="0" smtClean="0">
                <a:solidFill>
                  <a:schemeClr val="bg1">
                    <a:lumMod val="95000"/>
                    <a:lumOff val="5000"/>
                  </a:schemeClr>
                </a:solidFill>
                <a:latin typeface="Book Antiqua" pitchFamily="18" charset="0"/>
              </a:rPr>
              <a:t>. Ο ασθενής που πήγαινε να θεραπευτεί, έπρεπε να κοιμηθεί μέσα στο ιερό. Στον ύπνο του, είτε τον θεράπευε ο θεός, είτε του αποκάλυπτε τον τρόπο της θεραπείας του. Εκείνοι που έφευγαν γιατρεμένοι, άφηναν στο ναό αφιερώματα, έριχναν νομίσματα στη στέρνα με το νερό ή χάραζαν τα ονόματα τους σε στήλες με την ένδειξη της αρρώστιας τους και τα γιατρικά που χρησιμοποίησαν για την ίαση τους.</a:t>
            </a:r>
          </a:p>
          <a:p>
            <a:pPr>
              <a:buNone/>
            </a:pPr>
            <a:endParaRPr lang="el-G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s://lh3.googleusercontent.com/mZWRATrEO-mD1R4hiPkhl0suyLn9ybyC1o4WlSRGfF06YoCncn8bPvI1rb7G3kBz7zVsxZnwAsc420W03O8nm451c-JeTyiMP-AgbBT9R4OmvyyqRJzk2WSfJ_sH-psAVfex0-aa8xyD1uB_iStyGDO9w3ARx_wQgTpVOlsgIMwiY6UndzVvKAWTgZn6WhqR4qqLXYqByoeea1L-oxbR8kHJ3iW4JhOnPIBi6TJnBA5LMK7DnCnSE9QJIvePLpY1FAl-eLqH9SKJiOf0dxa5uY5Tx_Hb6OBAUTi9jOFErbeIDrE8SmvFiGYDbOtsa2bua8an4VsWx4u6RNLRtrTEF8tKFFDUuX4g8Gi71JzHY_OvVeT8YnWtw5bRnh0btEvWEbvqb418SaA2H0M3Pf8VylUJwxBKLo-Za89dDmabvYOnG-gjZMIvX6tZPSSUbXSexaMKU1dRpfR6S18Lp9YdY7dygYlGME3aXffqKa7WMpgc9fWkoExUpGOpjLcP7zv6O48ZwVlF27_ExjvojNyx5yoTz86IikzJCjOf1mXEg2CfhFH1EtG8Dxr1Dm74P_t1Bsgl35AsNnEX9_WisUw_pN_MpJ3XigaJ3_Y9HtcTyn_3LFIiSyTH6yMwBeWDv_sh1swBOuQvVt7xp8XrherIrlcCxFt_yg0RoBTjNjbDcA=w1012-h569-no"/>
          <p:cNvPicPr>
            <a:picLocks noChangeAspect="1" noChangeArrowheads="1"/>
          </p:cNvPicPr>
          <p:nvPr/>
        </p:nvPicPr>
        <p:blipFill>
          <a:blip r:embed="rId2" cstate="print"/>
          <a:srcRect/>
          <a:stretch>
            <a:fillRect/>
          </a:stretch>
        </p:blipFill>
        <p:spPr bwMode="auto">
          <a:xfrm>
            <a:off x="1187624" y="0"/>
            <a:ext cx="3960440" cy="2226769"/>
          </a:xfrm>
          <a:prstGeom prst="rect">
            <a:avLst/>
          </a:prstGeom>
          <a:noFill/>
        </p:spPr>
      </p:pic>
      <p:pic>
        <p:nvPicPr>
          <p:cNvPr id="19460" name="Picture 4" descr="https://lh3.googleusercontent.com/shXgUTcyz6Zfrxmh92nWvjPIb0hYlXduBnClHcsMe8Jpfvs6xkjzch4Js0tKKqlnKlwf2eHRAACDiEoVQ7RgCWHQc6VEphbZhUUdpabdiTFWz3-0h7gpsRn3f_qGzth6tb8t0n88aFDrV_fJ_6rccYV7TfwmumuLXnlaQ0ZcjU-5w1hIsSRGRBP5B-Z_Nb1CzMb1FYWWe-zXOPJ1RW_PHhOSE5DGmeTPRuOJCjrPoeQnsqxsnjOu7ZXXOy5xDSVaQrNUxDDgxJ6teRpJmViSjwVU6RcdmbxAv_v7pSSoY55GT9gr_fSKupV62k-nA6zV9bGVZ-zM9uXztsGMt0n5XCA2fDy7yCTKSGx0JD6yF9EACoAmft14D4a6oPM8w08faYKNwrsQhWFqh9HfvteYB0qGQrjkacGRHixqYiyeK8ZkwPfHBQiOmlgq04k8sasd48g451HNWJ09hiTohHRTsnuE6Siady0cdXAPmhcRqw-SwWxW-b0mJJ9sXxNev8Wxxwx6yuEmuSVCxGM0QhAzPv35rzO8WKTKdzbWW6o-19FNhg6j9H8UXpFyVIokgUmHi7jNxkEij2u8KyTuU7v1XEZzFS8EeyXipuJwVryRLO9WJBrw4YiYAnsjmcWqluVC5O62Vtc4XpbQYJgOSGmZo_OSOI8OFRAej4VbUMSC2w=w348-h618-no"/>
          <p:cNvPicPr>
            <a:picLocks noChangeAspect="1" noChangeArrowheads="1"/>
          </p:cNvPicPr>
          <p:nvPr/>
        </p:nvPicPr>
        <p:blipFill>
          <a:blip r:embed="rId3" cstate="print"/>
          <a:srcRect/>
          <a:stretch>
            <a:fillRect/>
          </a:stretch>
        </p:blipFill>
        <p:spPr bwMode="auto">
          <a:xfrm>
            <a:off x="2627784" y="2996952"/>
            <a:ext cx="1530579" cy="2718098"/>
          </a:xfrm>
          <a:prstGeom prst="rect">
            <a:avLst/>
          </a:prstGeom>
          <a:noFill/>
        </p:spPr>
      </p:pic>
      <p:pic>
        <p:nvPicPr>
          <p:cNvPr id="19462" name="Picture 6" descr="https://lh3.googleusercontent.com/1FUbcujQ5IQOz94i0u-0BmqvG6dB29kLL3SySs1dWXySOxSuza7e23htYRwmvTWILOS8EQi1gKB4VA9Tc3nYXgJseQeMSbfL1q6Q-Njj2na_6fRk2hq8Z4zWa9GsyT2aOYd7EGyfXTHsYQaqTbQQu8LMgKQ6aTV_ZJlLBvN3Goi2Oak0QpgSm9at0-8v0KUHR6-cNtpWg05THfkvwqxYq6X3aOkPR1ZxI_8uvaNjHdM6g_8EWfNFalSaez4cBtT3WNk2kosL-jZktNzfhlOUJA7-FBcflovEjO9PXNTdeBCe7yYLFPmwjqJRw5ore0hF6cbdjHdpzkL3rqBa1QADE7Zua2yGi-2bZBDVSFvo0W_bfqAFor5gzqWJwRQoF5DQ3koR3mudBnLDX61VmeZ4YJfrRZ5iBj2pYnptGXIdqklnP1rvz6jdM4KW6Vl4Tv_YoYg4HLGPIE1o59KcYD0_JjWFV4jPi26z0q80uqzyPjM7xMrrzgpVR-U1QOFHK8X7L9YZUiaMKa-zf3LaCvSx0VzP77HFD3qHVLLiyM4ZMkbirGAzHr1WpY0wCEds6aMbKrzJp8x1INX1vy1hcrlBArkcTjh-C8ChwrjuP8Xha4X24sM6l1oU7jOBpqI7QSS6naiKMwI6J0gvRESicsKE82P-IEYEmzmyxu5jTIwt4A=w427-h569-no"/>
          <p:cNvPicPr>
            <a:picLocks noChangeAspect="1" noChangeArrowheads="1"/>
          </p:cNvPicPr>
          <p:nvPr/>
        </p:nvPicPr>
        <p:blipFill>
          <a:blip r:embed="rId4" cstate="print"/>
          <a:srcRect/>
          <a:stretch>
            <a:fillRect/>
          </a:stretch>
        </p:blipFill>
        <p:spPr bwMode="auto">
          <a:xfrm>
            <a:off x="5436096" y="0"/>
            <a:ext cx="2142370" cy="2854821"/>
          </a:xfrm>
          <a:prstGeom prst="rect">
            <a:avLst/>
          </a:prstGeom>
          <a:noFill/>
        </p:spPr>
      </p:pic>
      <p:pic>
        <p:nvPicPr>
          <p:cNvPr id="19464" name="Picture 8" descr="https://lh3.googleusercontent.com/eyyjeJsoe2nn2zjFgqUKJwOwolU95GT6QEXw_e36QrdKkeaMzl5NIotTzxEvV__E4hx6gRyIjYzfFA0sr3fKqFojHX26I8xbzQ8L6bNpSAku5k7zXD3LpyNNWX0P6_buO4Xpl9JIOTuGyhmnWYj5LnOQDdeQDbAIs0dNYHCf3--PkWgdurCwsMZ1kjUde78XW33clEiACyennRa6kIrrtZGbluyLyahqlF7EIKMxGx-w1gMWsmQNsUg2UUzj9lerojvedlyvZwX0tpVZfQO_X7WXAsBCRU4RJPBvyUjCFQC0bol0v4UgZNzwuggwkVKc19yE3zjXpIHydj2TFVOnZ-pR7yUcFghbDiC6vVTHTHp3sEhRKIYuLhoz2jVhURU9CMSjQUUfVMEFJbHFmdDJyvMuKhtF_xr376dFRbmRP28IkGM9wdoq5sS9k5e1MlTdV8-2be9kylqNL67z9fLrSyL1VWao40TVbSjdFZpdSH3fvP-fgk-fyGeBuTmPfM4M9qMJ38pM6mEJ7N3umuxq5b_0o5wMmbAb8ldoS0886A70mw-bPwFGKpxXWC6zkvP4iOtBW6VbTPISndsHum2Cn9J_b5FYvCN6R0ttEu-uMmfq80ttd_OX5XosrTxkrs9XwbBK4a8lnVCzpqcQE_SpYbi-u1ixgO7VgY0XsyB4YQ=w321-h569-no"/>
          <p:cNvPicPr>
            <a:picLocks noChangeAspect="1" noChangeArrowheads="1"/>
          </p:cNvPicPr>
          <p:nvPr/>
        </p:nvPicPr>
        <p:blipFill>
          <a:blip r:embed="rId5" cstate="print"/>
          <a:srcRect/>
          <a:stretch>
            <a:fillRect/>
          </a:stretch>
        </p:blipFill>
        <p:spPr bwMode="auto">
          <a:xfrm>
            <a:off x="4716016" y="2590403"/>
            <a:ext cx="2407555" cy="4267597"/>
          </a:xfrm>
          <a:prstGeom prst="rect">
            <a:avLst/>
          </a:prstGeom>
          <a:noFill/>
        </p:spPr>
      </p:pic>
      <p:pic>
        <p:nvPicPr>
          <p:cNvPr id="19466" name="Picture 10" descr="https://lh3.googleusercontent.com/GH2-JtG14WBj5B41D1vBn1SO7lN94DQyT6K2MM4swpyGi7TBetrb05vmKcYCX6tqgMGXD1xqZHqdKThpQ9FLnok9PVO-lbVgEwH6jAsuGPYHoZ2-10tf1WKXyeh0ajYoVDScwKytVRoWBxfH3M2LwWQWotL5UFX7s25geL0dHie7eFVSW-o1yngZk1uz8DIw-FhV7sexvDM16QeZUuO0NHpBlquYmN09AqTjNZAnDliXu-7INawA5wQUf9KDekFWyMnH84MQ7AoRRM_fvEHWc9vCX-miF_iB8ztsjLQjIs_Let6o8SZ0xXkXMqWukFEZ-f2fZmc1MRG9H4nkRzbQbo6Wk2utL_p34n4YQH1ycW-Yh7cVHeAGoVoO_IAIZYTPvOBReMOFkRvmoFP4AeTwxyFn6QPUR9AHHPRvqQvNhV43sfPG06dZOR1Zk71NLdmlMy2gy9zjUZkt-HUWN4gRX3mj2rfSXq8Pr12YqUl55SuUAYLrDN-zTyh54DfEbMiOV8zANNYOlAQu9X1M8ta7hzgLP85epuKy5Puxn-nV0X1GKNKNmjDBqQSRmhBXf1V661vgWR5tmZh5EAmdgdJHiSIfTIuVCuZlgPwghygQANimw1qFbaiN22t_sNPBrIBOxxqf0lfpbhdYUJ-O5caICxJqtqwM6_DfJwDB-GLFxw=w321-h569-no"/>
          <p:cNvPicPr>
            <a:picLocks noChangeAspect="1" noChangeArrowheads="1"/>
          </p:cNvPicPr>
          <p:nvPr/>
        </p:nvPicPr>
        <p:blipFill>
          <a:blip r:embed="rId6" cstate="print"/>
          <a:srcRect/>
          <a:stretch>
            <a:fillRect/>
          </a:stretch>
        </p:blipFill>
        <p:spPr bwMode="auto">
          <a:xfrm>
            <a:off x="0" y="2204864"/>
            <a:ext cx="2276252" cy="4034852"/>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solidFill>
                  <a:srgbClr val="FFC000"/>
                </a:solidFill>
              </a:rPr>
              <a:t>Εργαστήριο </a:t>
            </a:r>
            <a:r>
              <a:rPr lang="el-GR" dirty="0" err="1" smtClean="0">
                <a:solidFill>
                  <a:srgbClr val="FFC000"/>
                </a:solidFill>
              </a:rPr>
              <a:t>δραματοθεραπείας</a:t>
            </a:r>
            <a:r>
              <a:rPr lang="el-GR" dirty="0" smtClean="0">
                <a:solidFill>
                  <a:srgbClr val="FFC000"/>
                </a:solidFill>
              </a:rPr>
              <a:t>-μουσικοθεραπείας</a:t>
            </a:r>
            <a:endParaRPr lang="el-GR" dirty="0">
              <a:solidFill>
                <a:srgbClr val="FFC000"/>
              </a:solidFill>
            </a:endParaRPr>
          </a:p>
        </p:txBody>
      </p:sp>
      <p:sp>
        <p:nvSpPr>
          <p:cNvPr id="3" name="2 - Θέση περιεχομένου"/>
          <p:cNvSpPr>
            <a:spLocks noGrp="1"/>
          </p:cNvSpPr>
          <p:nvPr>
            <p:ph idx="1"/>
          </p:nvPr>
        </p:nvSpPr>
        <p:spPr/>
        <p:txBody>
          <a:bodyPr/>
          <a:lstStyle/>
          <a:p>
            <a:r>
              <a:rPr lang="el-GR" dirty="0" smtClean="0"/>
              <a:t>Μετά την ξενάγηση στο Αρχαίο Θέατρο και το Ασκληπιείο της Επιδαύρου οργανώσαμε στο σχολείο εργαστήριο </a:t>
            </a:r>
            <a:r>
              <a:rPr lang="el-GR" dirty="0" err="1" smtClean="0"/>
              <a:t>δραματοθεραπείας</a:t>
            </a:r>
            <a:r>
              <a:rPr lang="el-GR" dirty="0" smtClean="0"/>
              <a:t>-μουσικοθεραπείας με την ψυχολόγο-ψυχοθεραπεύτρια, κ. </a:t>
            </a:r>
            <a:r>
              <a:rPr lang="el-GR" dirty="0" err="1" smtClean="0"/>
              <a:t>Ράνια</a:t>
            </a:r>
            <a:r>
              <a:rPr lang="el-GR" dirty="0" smtClean="0"/>
              <a:t> Παπαγεωργίου-</a:t>
            </a:r>
            <a:r>
              <a:rPr lang="el-GR" dirty="0" err="1" smtClean="0"/>
              <a:t>Ευδοκίμου</a:t>
            </a:r>
            <a:r>
              <a:rPr lang="el-GR" dirty="0" smtClean="0"/>
              <a:t>.</a:t>
            </a:r>
            <a:endParaRPr lang="el-G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solidFill>
                  <a:srgbClr val="FFC000"/>
                </a:solidFill>
              </a:rPr>
              <a:t>Τι μάθαμε;</a:t>
            </a:r>
            <a:endParaRPr lang="el-GR" dirty="0">
              <a:solidFill>
                <a:srgbClr val="FFC000"/>
              </a:solidFill>
            </a:endParaRPr>
          </a:p>
        </p:txBody>
      </p:sp>
      <p:sp>
        <p:nvSpPr>
          <p:cNvPr id="3" name="2 - Θέση περιεχομένου"/>
          <p:cNvSpPr>
            <a:spLocks noGrp="1"/>
          </p:cNvSpPr>
          <p:nvPr>
            <p:ph idx="1"/>
          </p:nvPr>
        </p:nvSpPr>
        <p:spPr/>
        <p:txBody>
          <a:bodyPr/>
          <a:lstStyle/>
          <a:p>
            <a:r>
              <a:rPr lang="el-GR" dirty="0" smtClean="0"/>
              <a:t>Μάθαμε πως χρησιμοποιείτο το θέατρο και η μουσική ως μέσα θεραπείας διαφόρων ασθενειών στα Ασκληπιεία της αρχαίας Ελλάδας.</a:t>
            </a:r>
          </a:p>
          <a:p>
            <a:r>
              <a:rPr lang="el-GR" dirty="0" smtClean="0"/>
              <a:t>Μάθαμε ότι κάθε Ασκληπιείο είχε θέατρο ή χώρο θεατρικών παραστάσεων, γιατί η παρακολούθηση θεατρικών δρώμενων πίστευαν ότι είχε ευεργετική επίδραση στη ίαση των ασθενών</a:t>
            </a:r>
            <a:endParaRPr lang="el-GR"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Τεχνικό">
  <a:themeElements>
    <a:clrScheme name="Διαστημικό">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Τεχνικό">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Τεχνικό">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148</TotalTime>
  <Words>682</Words>
  <Application>Microsoft Office PowerPoint</Application>
  <PresentationFormat>Προβολή στην οθόνη (4:3)</PresentationFormat>
  <Paragraphs>41</Paragraphs>
  <Slides>20</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20</vt:i4>
      </vt:variant>
    </vt:vector>
  </HeadingPairs>
  <TitlesOfParts>
    <vt:vector size="21" baseType="lpstr">
      <vt:lpstr>Τεχνικό</vt:lpstr>
      <vt:lpstr>ΥΙΟΘΕΣΙΑ ΑΡΧΑΙΩΝ ΘΕΑΤΡΩΝ : ΟΙ ΜΑΘΗΤΕΣ ΞΕΝΑΓΟΥΝ  ΜΑΘΗΤΕΣ ΣΤΑ ΑΡΧΑΙΑ ΘΕΑΤΡΑ                             2016-2017 </vt:lpstr>
      <vt:lpstr>Γιατί επιλέξαμε αυτό το πρόγραμμα;</vt:lpstr>
      <vt:lpstr>Ποιο θέατρο υιοθετήσαμε;</vt:lpstr>
      <vt:lpstr>Πως γεννήθηκε το θέατρο στην Αρχαία Ελλάδα τον 5ο π.Χ αιώνα;</vt:lpstr>
      <vt:lpstr>Το Ασκληπιείο της Επιδαύρου</vt:lpstr>
      <vt:lpstr>                Ασκληπιός</vt:lpstr>
      <vt:lpstr>Διαφάνεια 7</vt:lpstr>
      <vt:lpstr>Εργαστήριο δραματοθεραπείας-μουσικοθεραπείας</vt:lpstr>
      <vt:lpstr>Τι μάθαμε;</vt:lpstr>
      <vt:lpstr>Τι μάθαμε;</vt:lpstr>
      <vt:lpstr>Διαφάνεια 11</vt:lpstr>
      <vt:lpstr>Και στη συνέχεια… Αρχαία Μεσσήνη !!</vt:lpstr>
      <vt:lpstr>Εργαστήρια στην Αρχαία Μεσσήνη</vt:lpstr>
      <vt:lpstr>Εργαστήριο θεατρικών εργαλείων</vt:lpstr>
      <vt:lpstr>Εργαστήριο θεατρικών κειμένων</vt:lpstr>
      <vt:lpstr>Εργαστήριο θεατρικής μάσκας</vt:lpstr>
      <vt:lpstr>Εργαστήριο θεατρικών κοστουμιών</vt:lpstr>
      <vt:lpstr>Διαφάνεια 18</vt:lpstr>
      <vt:lpstr>Διαφάνεια 19</vt:lpstr>
      <vt:lpstr>Σχεδιάζουμε και άλλες δράσεις γιατί μαθαίνουμε και περνάμε καλά !!!          ΣΑΣ ΕΥΧΑΡΙΣΤΟΥΜΕ !</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ΥΙΟΘΕΣΙΑ ΑΡΧΑΙΩΝ Θ</dc:title>
  <dc:creator>KONSTANTINA ZAVALARI</dc:creator>
  <cp:lastModifiedBy>Admin</cp:lastModifiedBy>
  <cp:revision>19</cp:revision>
  <dcterms:created xsi:type="dcterms:W3CDTF">2017-03-18T14:36:43Z</dcterms:created>
  <dcterms:modified xsi:type="dcterms:W3CDTF">2017-03-30T07:17:04Z</dcterms:modified>
</cp:coreProperties>
</file>