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l-GR"/>
    </a:defPPr>
    <a:lvl1pPr algn="l" defTabSz="1862138" rtl="0" fontAlgn="base">
      <a:spcBef>
        <a:spcPct val="0"/>
      </a:spcBef>
      <a:spcAft>
        <a:spcPct val="0"/>
      </a:spcAft>
      <a:defRPr sz="3700" kern="1200">
        <a:solidFill>
          <a:schemeClr val="tx1"/>
        </a:solidFill>
        <a:latin typeface="Arial" charset="0"/>
        <a:ea typeface="+mn-ea"/>
        <a:cs typeface="+mn-cs"/>
      </a:defRPr>
    </a:lvl1pPr>
    <a:lvl2pPr marL="930275" indent="-473075" algn="l" defTabSz="1862138" rtl="0" fontAlgn="base">
      <a:spcBef>
        <a:spcPct val="0"/>
      </a:spcBef>
      <a:spcAft>
        <a:spcPct val="0"/>
      </a:spcAft>
      <a:defRPr sz="3700" kern="1200">
        <a:solidFill>
          <a:schemeClr val="tx1"/>
        </a:solidFill>
        <a:latin typeface="Arial" charset="0"/>
        <a:ea typeface="+mn-ea"/>
        <a:cs typeface="+mn-cs"/>
      </a:defRPr>
    </a:lvl2pPr>
    <a:lvl3pPr marL="1862138" indent="-947738" algn="l" defTabSz="1862138" rtl="0" fontAlgn="base">
      <a:spcBef>
        <a:spcPct val="0"/>
      </a:spcBef>
      <a:spcAft>
        <a:spcPct val="0"/>
      </a:spcAft>
      <a:defRPr sz="3700" kern="1200">
        <a:solidFill>
          <a:schemeClr val="tx1"/>
        </a:solidFill>
        <a:latin typeface="Arial" charset="0"/>
        <a:ea typeface="+mn-ea"/>
        <a:cs typeface="+mn-cs"/>
      </a:defRPr>
    </a:lvl3pPr>
    <a:lvl4pPr marL="2792413" indent="-1420813" algn="l" defTabSz="1862138" rtl="0" fontAlgn="base">
      <a:spcBef>
        <a:spcPct val="0"/>
      </a:spcBef>
      <a:spcAft>
        <a:spcPct val="0"/>
      </a:spcAft>
      <a:defRPr sz="3700" kern="1200">
        <a:solidFill>
          <a:schemeClr val="tx1"/>
        </a:solidFill>
        <a:latin typeface="Arial" charset="0"/>
        <a:ea typeface="+mn-ea"/>
        <a:cs typeface="+mn-cs"/>
      </a:defRPr>
    </a:lvl4pPr>
    <a:lvl5pPr marL="3724275" indent="-1895475" algn="l" defTabSz="1862138" rtl="0" fontAlgn="base">
      <a:spcBef>
        <a:spcPct val="0"/>
      </a:spcBef>
      <a:spcAft>
        <a:spcPct val="0"/>
      </a:spcAft>
      <a:defRPr sz="3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7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66" y="190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- Ορθογώνιο"/>
          <p:cNvSpPr/>
          <p:nvPr/>
        </p:nvSpPr>
        <p:spPr bwMode="auto">
          <a:xfrm>
            <a:off x="285750" y="0"/>
            <a:ext cx="457200" cy="9906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11 - Ορθογώνιο"/>
          <p:cNvSpPr/>
          <p:nvPr/>
        </p:nvSpPr>
        <p:spPr bwMode="auto">
          <a:xfrm>
            <a:off x="207963" y="0"/>
            <a:ext cx="77787" cy="9906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3 - Ορθογώνιο"/>
          <p:cNvSpPr/>
          <p:nvPr/>
        </p:nvSpPr>
        <p:spPr bwMode="auto">
          <a:xfrm>
            <a:off x="742950" y="0"/>
            <a:ext cx="136525" cy="9906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8 - Ορθογώνιο"/>
          <p:cNvSpPr/>
          <p:nvPr/>
        </p:nvSpPr>
        <p:spPr bwMode="auto">
          <a:xfrm>
            <a:off x="855663" y="0"/>
            <a:ext cx="173037" cy="9906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0 - Ευθεία γραμμή σύνδεσης"/>
          <p:cNvSpPr>
            <a:spLocks noChangeShapeType="1"/>
          </p:cNvSpPr>
          <p:nvPr/>
        </p:nvSpPr>
        <p:spPr bwMode="auto">
          <a:xfrm>
            <a:off x="79375" y="0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17 - Ευθεία γραμμή σύνδεσης"/>
          <p:cNvSpPr>
            <a:spLocks noChangeShapeType="1"/>
          </p:cNvSpPr>
          <p:nvPr/>
        </p:nvSpPr>
        <p:spPr bwMode="auto">
          <a:xfrm>
            <a:off x="685800" y="0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9 - Ευθεία γραμμή σύνδεσης"/>
          <p:cNvSpPr>
            <a:spLocks noChangeShapeType="1"/>
          </p:cNvSpPr>
          <p:nvPr/>
        </p:nvSpPr>
        <p:spPr bwMode="auto">
          <a:xfrm>
            <a:off x="641350" y="0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15 - Ευθεία γραμμή σύνδεσης"/>
          <p:cNvSpPr>
            <a:spLocks noChangeShapeType="1"/>
          </p:cNvSpPr>
          <p:nvPr/>
        </p:nvSpPr>
        <p:spPr bwMode="auto">
          <a:xfrm>
            <a:off x="1295400" y="0"/>
            <a:ext cx="0" cy="9906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14 - Ευθεία γραμμή σύνδεσης"/>
          <p:cNvSpPr>
            <a:spLocks noChangeShapeType="1"/>
          </p:cNvSpPr>
          <p:nvPr/>
        </p:nvSpPr>
        <p:spPr bwMode="auto">
          <a:xfrm>
            <a:off x="800100" y="0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21 - Ευθεία γραμμή σύνδεσης"/>
          <p:cNvSpPr>
            <a:spLocks noChangeShapeType="1"/>
          </p:cNvSpPr>
          <p:nvPr/>
        </p:nvSpPr>
        <p:spPr bwMode="auto">
          <a:xfrm>
            <a:off x="6835775" y="0"/>
            <a:ext cx="0" cy="9906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26 - Ορθογώνιο"/>
          <p:cNvSpPr/>
          <p:nvPr/>
        </p:nvSpPr>
        <p:spPr bwMode="auto">
          <a:xfrm>
            <a:off x="914400" y="0"/>
            <a:ext cx="57150" cy="9906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20 - Έλλειψη"/>
          <p:cNvSpPr/>
          <p:nvPr/>
        </p:nvSpPr>
        <p:spPr bwMode="auto">
          <a:xfrm>
            <a:off x="457200" y="4953000"/>
            <a:ext cx="971550" cy="1871663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22 - Έλλειψη"/>
          <p:cNvSpPr/>
          <p:nvPr/>
        </p:nvSpPr>
        <p:spPr bwMode="auto">
          <a:xfrm>
            <a:off x="982663" y="7029450"/>
            <a:ext cx="481012" cy="92710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23 - Έλλειψη"/>
          <p:cNvSpPr/>
          <p:nvPr/>
        </p:nvSpPr>
        <p:spPr bwMode="auto">
          <a:xfrm>
            <a:off x="817563" y="7945438"/>
            <a:ext cx="103187" cy="198437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25 - Έλλειψη"/>
          <p:cNvSpPr/>
          <p:nvPr/>
        </p:nvSpPr>
        <p:spPr bwMode="auto">
          <a:xfrm>
            <a:off x="1247775" y="8361363"/>
            <a:ext cx="206375" cy="395287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24 - Έλλειψη"/>
          <p:cNvSpPr/>
          <p:nvPr/>
        </p:nvSpPr>
        <p:spPr>
          <a:xfrm>
            <a:off x="1428750" y="6494463"/>
            <a:ext cx="274638" cy="5270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1714500" y="4512733"/>
            <a:ext cx="4629150" cy="2736301"/>
          </a:xfrm>
        </p:spPr>
        <p:txBody>
          <a:bodyPr/>
          <a:lstStyle>
            <a:lvl1pPr>
              <a:defRPr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714500" y="7227021"/>
            <a:ext cx="4629150" cy="19812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22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5029200" y="1828800"/>
            <a:ext cx="3302000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98840-603E-4FC0-B5CD-73464A6E7340}" type="datetimeFigureOut">
              <a:rPr lang="el-GR"/>
              <a:pPr>
                <a:defRPr/>
              </a:pPr>
              <a:t>5/2/2014</a:t>
            </a:fld>
            <a:endParaRPr lang="el-GR"/>
          </a:p>
        </p:txBody>
      </p:sp>
      <p:sp>
        <p:nvSpPr>
          <p:cNvPr id="23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037807" y="6174581"/>
            <a:ext cx="5283200" cy="2873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4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993775" y="7119938"/>
            <a:ext cx="457200" cy="746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36DE8-889D-4EE3-AE87-1B543A6950C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C1FA5-BD91-42FE-82C4-4EB950714B36}" type="datetimeFigureOut">
              <a:rPr lang="el-GR"/>
              <a:pPr>
                <a:defRPr/>
              </a:pPr>
              <a:t>5/2/2014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ED217-78E8-47A9-BD74-6907FC56201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257300" cy="8452203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8D1D4-FA8B-4007-88C7-25E898971225}" type="datetimeFigureOut">
              <a:rPr lang="el-GR"/>
              <a:pPr>
                <a:defRPr/>
              </a:pPr>
              <a:t>5/2/2014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BCAB6-66BA-483C-A640-B4742754EF9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42900" y="2311400"/>
            <a:ext cx="5600700" cy="7039864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91FFBB2-49A4-445A-85F1-35EB569366D4}" type="datetimeFigureOut">
              <a:rPr lang="el-GR"/>
              <a:pPr>
                <a:defRPr/>
              </a:pPr>
              <a:t>5/2/2014</a:t>
            </a:fld>
            <a:endParaRPr lang="el-GR"/>
          </a:p>
        </p:txBody>
      </p:sp>
      <p:sp>
        <p:nvSpPr>
          <p:cNvPr id="5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0A482FE-FF2F-4EA1-88BD-4E2BF6CC325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6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- Ορθογώνιο"/>
          <p:cNvSpPr/>
          <p:nvPr/>
        </p:nvSpPr>
        <p:spPr bwMode="auto">
          <a:xfrm>
            <a:off x="285750" y="0"/>
            <a:ext cx="457200" cy="9906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9 - Ορθογώνιο"/>
          <p:cNvSpPr/>
          <p:nvPr/>
        </p:nvSpPr>
        <p:spPr bwMode="auto">
          <a:xfrm>
            <a:off x="207963" y="0"/>
            <a:ext cx="77787" cy="9906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0 - Ορθογώνιο"/>
          <p:cNvSpPr/>
          <p:nvPr/>
        </p:nvSpPr>
        <p:spPr bwMode="auto">
          <a:xfrm>
            <a:off x="742950" y="0"/>
            <a:ext cx="136525" cy="9906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1 - Ορθογώνιο"/>
          <p:cNvSpPr/>
          <p:nvPr/>
        </p:nvSpPr>
        <p:spPr bwMode="auto">
          <a:xfrm>
            <a:off x="855663" y="0"/>
            <a:ext cx="173037" cy="9906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2 - Ευθεία γραμμή σύνδεσης"/>
          <p:cNvSpPr>
            <a:spLocks noChangeShapeType="1"/>
          </p:cNvSpPr>
          <p:nvPr/>
        </p:nvSpPr>
        <p:spPr bwMode="auto">
          <a:xfrm>
            <a:off x="79375" y="0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13 - Ευθεία γραμμή σύνδεσης"/>
          <p:cNvSpPr>
            <a:spLocks noChangeShapeType="1"/>
          </p:cNvSpPr>
          <p:nvPr/>
        </p:nvSpPr>
        <p:spPr bwMode="auto">
          <a:xfrm>
            <a:off x="685800" y="0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14 - Ευθεία γραμμή σύνδεσης"/>
          <p:cNvSpPr>
            <a:spLocks noChangeShapeType="1"/>
          </p:cNvSpPr>
          <p:nvPr/>
        </p:nvSpPr>
        <p:spPr bwMode="auto">
          <a:xfrm>
            <a:off x="641350" y="0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15 - Ευθεία γραμμή σύνδεσης"/>
          <p:cNvSpPr>
            <a:spLocks noChangeShapeType="1"/>
          </p:cNvSpPr>
          <p:nvPr/>
        </p:nvSpPr>
        <p:spPr bwMode="auto">
          <a:xfrm>
            <a:off x="1295400" y="0"/>
            <a:ext cx="0" cy="9906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6 - Ευθεία γραμμή σύνδεσης"/>
          <p:cNvSpPr>
            <a:spLocks noChangeShapeType="1"/>
          </p:cNvSpPr>
          <p:nvPr/>
        </p:nvSpPr>
        <p:spPr bwMode="auto">
          <a:xfrm>
            <a:off x="800100" y="0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17 - Ορθογώνιο"/>
          <p:cNvSpPr/>
          <p:nvPr/>
        </p:nvSpPr>
        <p:spPr bwMode="auto">
          <a:xfrm>
            <a:off x="914400" y="0"/>
            <a:ext cx="57150" cy="9906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18 - Έλλειψη"/>
          <p:cNvSpPr/>
          <p:nvPr/>
        </p:nvSpPr>
        <p:spPr bwMode="auto">
          <a:xfrm>
            <a:off x="457200" y="4953000"/>
            <a:ext cx="971550" cy="1871663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19 - Έλλειψη"/>
          <p:cNvSpPr/>
          <p:nvPr/>
        </p:nvSpPr>
        <p:spPr bwMode="auto">
          <a:xfrm>
            <a:off x="993775" y="7029450"/>
            <a:ext cx="481013" cy="92710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20 - Έλλειψη"/>
          <p:cNvSpPr/>
          <p:nvPr/>
        </p:nvSpPr>
        <p:spPr bwMode="auto">
          <a:xfrm>
            <a:off x="817563" y="7945438"/>
            <a:ext cx="103187" cy="198437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21 - Έλλειψη"/>
          <p:cNvSpPr/>
          <p:nvPr/>
        </p:nvSpPr>
        <p:spPr bwMode="auto">
          <a:xfrm>
            <a:off x="1247775" y="8364538"/>
            <a:ext cx="206375" cy="39687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22 - Έλλειψη"/>
          <p:cNvSpPr/>
          <p:nvPr/>
        </p:nvSpPr>
        <p:spPr bwMode="auto">
          <a:xfrm>
            <a:off x="1409700" y="6470650"/>
            <a:ext cx="274638" cy="52863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25 - Ευθεία γραμμή σύνδεσης"/>
          <p:cNvSpPr>
            <a:spLocks noChangeShapeType="1"/>
          </p:cNvSpPr>
          <p:nvPr/>
        </p:nvSpPr>
        <p:spPr bwMode="auto">
          <a:xfrm>
            <a:off x="6823075" y="0"/>
            <a:ext cx="0" cy="9906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14500" y="4182533"/>
            <a:ext cx="4629150" cy="2966297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714500" y="7236883"/>
            <a:ext cx="4629150" cy="19812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20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5029200" y="1822450"/>
            <a:ext cx="3302000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339C1-13E4-4378-A868-92C71CB70CFA}" type="datetimeFigureOut">
              <a:rPr lang="el-GR"/>
              <a:pPr>
                <a:defRPr/>
              </a:pPr>
              <a:t>5/2/2014</a:t>
            </a:fld>
            <a:endParaRPr lang="el-GR"/>
          </a:p>
        </p:txBody>
      </p:sp>
      <p:sp>
        <p:nvSpPr>
          <p:cNvPr id="21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037807" y="6169819"/>
            <a:ext cx="5283200" cy="2873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2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004888" y="7119938"/>
            <a:ext cx="457200" cy="746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5B591-64EF-4E1A-8992-52873F5DD5A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342900" y="2311400"/>
            <a:ext cx="2743200" cy="6604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3202686" y="2311400"/>
            <a:ext cx="2743200" cy="6604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E18D4-C841-4786-8644-71511204655E}" type="datetimeFigureOut">
              <a:rPr lang="el-GR"/>
              <a:pPr>
                <a:defRPr/>
              </a:pPr>
              <a:t>5/2/2014</a:t>
            </a:fld>
            <a:endParaRPr lang="el-GR"/>
          </a:p>
        </p:txBody>
      </p:sp>
      <p:sp>
        <p:nvSpPr>
          <p:cNvPr id="6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59644-5198-402C-9AE2-B5F2AB4F464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0" y="394406"/>
            <a:ext cx="565785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342900" y="3412067"/>
            <a:ext cx="2743200" cy="56134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3278981" y="3412067"/>
            <a:ext cx="2743200" cy="56134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342900" y="2267373"/>
            <a:ext cx="2743200" cy="9509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3257550" y="2267373"/>
            <a:ext cx="2743200" cy="9509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7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EA26-4386-47CC-9140-4C6A51290654}" type="datetimeFigureOut">
              <a:rPr lang="el-GR"/>
              <a:pPr>
                <a:defRPr/>
              </a:pPr>
              <a:t>5/2/2014</a:t>
            </a:fld>
            <a:endParaRPr lang="el-GR"/>
          </a:p>
        </p:txBody>
      </p:sp>
      <p:sp>
        <p:nvSpPr>
          <p:cNvPr id="8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DE503-7228-4FF3-B7EA-21DA3479DE6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4DB9CD-6876-4D82-BF38-4C4E425B3F04}" type="datetimeFigureOut">
              <a:rPr lang="el-GR"/>
              <a:pPr>
                <a:defRPr/>
              </a:pPr>
              <a:t>5/2/2014</a:t>
            </a:fld>
            <a:endParaRPr lang="el-GR"/>
          </a:p>
        </p:txBody>
      </p:sp>
      <p:sp>
        <p:nvSpPr>
          <p:cNvPr id="4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32E282D-073F-4A68-8025-2283ED117B1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5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1CE4A-F47B-4C9E-821C-2976DC7BE62B}" type="datetimeFigureOut">
              <a:rPr lang="el-GR"/>
              <a:pPr>
                <a:defRPr/>
              </a:pPr>
              <a:t>5/2/2014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08DF3-2DAA-488A-86CE-69A316D1B1D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- Ευθεία γραμμή σύνδεσης"/>
          <p:cNvSpPr>
            <a:spLocks noChangeShapeType="1"/>
          </p:cNvSpPr>
          <p:nvPr/>
        </p:nvSpPr>
        <p:spPr bwMode="auto">
          <a:xfrm>
            <a:off x="6572250" y="0"/>
            <a:ext cx="0" cy="9906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7 - Ευθεία γραμμή σύνδεσης"/>
          <p:cNvSpPr>
            <a:spLocks noChangeShapeType="1"/>
          </p:cNvSpPr>
          <p:nvPr/>
        </p:nvSpPr>
        <p:spPr bwMode="auto">
          <a:xfrm>
            <a:off x="4686300" y="0"/>
            <a:ext cx="0" cy="9906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8 - Ευθεία γραμμή σύνδεσης"/>
          <p:cNvSpPr>
            <a:spLocks noChangeShapeType="1"/>
          </p:cNvSpPr>
          <p:nvPr/>
        </p:nvSpPr>
        <p:spPr bwMode="auto">
          <a:xfrm>
            <a:off x="4643438" y="0"/>
            <a:ext cx="0" cy="9906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10 - Ευθεία γραμμή σύνδεσης"/>
          <p:cNvSpPr>
            <a:spLocks noChangeShapeType="1"/>
          </p:cNvSpPr>
          <p:nvPr/>
        </p:nvSpPr>
        <p:spPr bwMode="auto">
          <a:xfrm>
            <a:off x="6743700" y="0"/>
            <a:ext cx="0" cy="9906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11 - Ορθογώνιο"/>
          <p:cNvSpPr/>
          <p:nvPr/>
        </p:nvSpPr>
        <p:spPr bwMode="auto">
          <a:xfrm>
            <a:off x="6629400" y="0"/>
            <a:ext cx="228600" cy="9906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2 - Ευθεία γραμμή σύνδεσης"/>
          <p:cNvSpPr>
            <a:spLocks noChangeShapeType="1"/>
          </p:cNvSpPr>
          <p:nvPr/>
        </p:nvSpPr>
        <p:spPr bwMode="auto">
          <a:xfrm>
            <a:off x="6686550" y="0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13 - Έλλειψη"/>
          <p:cNvSpPr/>
          <p:nvPr/>
        </p:nvSpPr>
        <p:spPr>
          <a:xfrm>
            <a:off x="6116638" y="8255000"/>
            <a:ext cx="412750" cy="792163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8138" y="4781550"/>
            <a:ext cx="9113520" cy="3429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109210" y="396240"/>
            <a:ext cx="1145286" cy="719836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228600" y="396240"/>
            <a:ext cx="4229100" cy="9139936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2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26740DD-4EDD-42F3-B142-571D7A3BCBCF}" type="datetimeFigureOut">
              <a:rPr lang="el-GR"/>
              <a:pPr>
                <a:defRPr/>
              </a:pPr>
              <a:t>5/2/2014</a:t>
            </a:fld>
            <a:endParaRPr lang="el-GR"/>
          </a:p>
        </p:txBody>
      </p:sp>
      <p:sp>
        <p:nvSpPr>
          <p:cNvPr id="13" name="21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51A909F-6CFC-442A-BAB4-EBE1EB3983C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4" name="22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- Ευθεία γραμμή σύνδεσης"/>
          <p:cNvSpPr>
            <a:spLocks noChangeShapeType="1"/>
          </p:cNvSpPr>
          <p:nvPr/>
        </p:nvSpPr>
        <p:spPr bwMode="auto">
          <a:xfrm>
            <a:off x="6572250" y="0"/>
            <a:ext cx="0" cy="9906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12 - Έλλειψη"/>
          <p:cNvSpPr/>
          <p:nvPr/>
        </p:nvSpPr>
        <p:spPr>
          <a:xfrm>
            <a:off x="6116638" y="8255000"/>
            <a:ext cx="412750" cy="792163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9 - Ευθεία γραμμή σύνδεσης"/>
          <p:cNvSpPr>
            <a:spLocks noChangeShapeType="1"/>
          </p:cNvSpPr>
          <p:nvPr/>
        </p:nvSpPr>
        <p:spPr bwMode="auto">
          <a:xfrm>
            <a:off x="6743700" y="0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0 - Ορθογώνιο"/>
          <p:cNvSpPr/>
          <p:nvPr/>
        </p:nvSpPr>
        <p:spPr bwMode="auto">
          <a:xfrm>
            <a:off x="6629400" y="0"/>
            <a:ext cx="228600" cy="9906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11 - Ευθεία γραμμή σύνδεσης"/>
          <p:cNvSpPr>
            <a:spLocks noChangeShapeType="1"/>
          </p:cNvSpPr>
          <p:nvPr/>
        </p:nvSpPr>
        <p:spPr bwMode="auto">
          <a:xfrm>
            <a:off x="6686550" y="0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18 - Ευθεία γραμμή σύνδεσης"/>
          <p:cNvSpPr>
            <a:spLocks noChangeShapeType="1"/>
          </p:cNvSpPr>
          <p:nvPr/>
        </p:nvSpPr>
        <p:spPr bwMode="auto">
          <a:xfrm>
            <a:off x="4686300" y="0"/>
            <a:ext cx="0" cy="9906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19 - Ευθεία γραμμή σύνδεσης"/>
          <p:cNvSpPr>
            <a:spLocks noChangeShapeType="1"/>
          </p:cNvSpPr>
          <p:nvPr/>
        </p:nvSpPr>
        <p:spPr bwMode="auto">
          <a:xfrm>
            <a:off x="4643438" y="0"/>
            <a:ext cx="0" cy="9906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21850" y="4781550"/>
            <a:ext cx="9113520" cy="3429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4629150" cy="9906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074349" y="382482"/>
            <a:ext cx="1143000" cy="7158736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2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68ECF11-B330-4032-8332-F25FD1B88255}" type="datetimeFigureOut">
              <a:rPr lang="el-GR"/>
              <a:pPr>
                <a:defRPr/>
              </a:pPr>
              <a:t>5/2/2014</a:t>
            </a:fld>
            <a:endParaRPr lang="el-GR"/>
          </a:p>
        </p:txBody>
      </p:sp>
      <p:sp>
        <p:nvSpPr>
          <p:cNvPr id="13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B60FA67-2D16-430E-8F0E-F7D86A3870B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4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6572250" y="0"/>
            <a:ext cx="0" cy="9906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42900" y="396875"/>
            <a:ext cx="5600700" cy="1651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028" name="1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5600700" cy="704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4994275" y="1695450"/>
            <a:ext cx="2905125" cy="288925"/>
          </a:xfrm>
          <a:prstGeom prst="rect">
            <a:avLst/>
          </a:prstGeom>
        </p:spPr>
        <p:txBody>
          <a:bodyPr vert="horz" anchor="ctr" anchorCtr="0"/>
          <a:lstStyle>
            <a:lvl1pPr algn="r" defTabSz="1862633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4D56F10-F728-42AA-8F73-C1D05092AA0F}" type="datetimeFigureOut">
              <a:rPr lang="el-GR"/>
              <a:pPr>
                <a:defRPr/>
              </a:pPr>
              <a:t>5/2/2014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4131469" y="5525294"/>
            <a:ext cx="4622800" cy="274638"/>
          </a:xfrm>
          <a:prstGeom prst="rect">
            <a:avLst/>
          </a:prstGeom>
        </p:spPr>
        <p:txBody>
          <a:bodyPr vert="horz" anchor="ctr" anchorCtr="0"/>
          <a:lstStyle>
            <a:lvl1pPr algn="l" defTabSz="1862633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7150" y="0"/>
            <a:ext cx="0" cy="9906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743700" y="0"/>
            <a:ext cx="0" cy="9906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9 - Ορθογώνιο"/>
          <p:cNvSpPr/>
          <p:nvPr/>
        </p:nvSpPr>
        <p:spPr bwMode="auto">
          <a:xfrm>
            <a:off x="6629400" y="0"/>
            <a:ext cx="228600" cy="9906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6686550" y="0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6116638" y="8255000"/>
            <a:ext cx="412750" cy="792163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263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096000" y="8281988"/>
            <a:ext cx="457200" cy="754062"/>
          </a:xfrm>
          <a:prstGeom prst="rect">
            <a:avLst/>
          </a:prstGeom>
        </p:spPr>
        <p:txBody>
          <a:bodyPr vert="horz" anchor="ctr"/>
          <a:lstStyle>
            <a:lvl1pPr algn="ctr" defTabSz="1862633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58935CC5-F4B0-4968-AB52-37B703E1586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3" r:id="rId4"/>
    <p:sldLayoutId id="2147483742" r:id="rId5"/>
    <p:sldLayoutId id="2147483747" r:id="rId6"/>
    <p:sldLayoutId id="2147483741" r:id="rId7"/>
    <p:sldLayoutId id="2147483748" r:id="rId8"/>
    <p:sldLayoutId id="2147483749" r:id="rId9"/>
    <p:sldLayoutId id="2147483740" r:id="rId10"/>
    <p:sldLayoutId id="21474837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648F67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BCCEBD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D4E2D4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ezi@uop.gr" TargetMode="External"/><Relationship Id="rId2" Type="http://schemas.openxmlformats.org/officeDocument/2006/relationships/hyperlink" Target="mailto:gbag@otenet.g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oo.gl/ZULc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14350" y="415925"/>
            <a:ext cx="5829300" cy="47847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600" dirty="0" smtClean="0"/>
              <a:t>ΗΜΕΡΙΔΑ </a:t>
            </a:r>
            <a:r>
              <a:rPr lang="el-GR" sz="3600" dirty="0"/>
              <a:t/>
            </a:r>
            <a:br>
              <a:rPr lang="el-GR" sz="3600" dirty="0"/>
            </a:br>
            <a:r>
              <a:rPr lang="el-GR" sz="3600" dirty="0"/>
              <a:t>  </a:t>
            </a:r>
            <a:br>
              <a:rPr lang="el-GR" sz="3600" dirty="0"/>
            </a:br>
            <a:r>
              <a:rPr lang="el-GR" sz="3600" dirty="0"/>
              <a:t>ΔΙΕΡΕΥΝΗΣΗ ΤΩΝ ΔΥΝΑΤΟΤΗΤΩΝ ΕΠΙΜΟΡΦΩΣΗΣ ΤΩΝ ΕΚΠΑΙΔΕΥΤΙΚΩΝ ΣΗΜΕΡΑ ΣΤΗ ΧΩΡΑ ΜΑΣ </a:t>
            </a:r>
          </a:p>
        </p:txBody>
      </p:sp>
      <p:sp>
        <p:nvSpPr>
          <p:cNvPr id="13314" name="2 - Υπότιτλος"/>
          <p:cNvSpPr>
            <a:spLocks noGrp="1"/>
          </p:cNvSpPr>
          <p:nvPr>
            <p:ph type="subTitle" idx="1"/>
          </p:nvPr>
        </p:nvSpPr>
        <p:spPr>
          <a:xfrm>
            <a:off x="404813" y="5529263"/>
            <a:ext cx="6119812" cy="4376737"/>
          </a:xfrm>
        </p:spPr>
        <p:txBody>
          <a:bodyPr/>
          <a:lstStyle/>
          <a:p>
            <a:pPr algn="ctr" eaLnBrk="1" hangingPunct="1"/>
            <a:r>
              <a:rPr lang="el-GR" sz="2800" smtClean="0">
                <a:solidFill>
                  <a:schemeClr val="tx1"/>
                </a:solidFill>
              </a:rPr>
              <a:t>Σάββατο 22 Φεβρουαρίου 2014</a:t>
            </a:r>
          </a:p>
          <a:p>
            <a:pPr algn="ctr" eaLnBrk="1" hangingPunct="1"/>
            <a:r>
              <a:rPr lang="el-GR" sz="2800" smtClean="0">
                <a:solidFill>
                  <a:schemeClr val="tx1"/>
                </a:solidFill>
              </a:rPr>
              <a:t>  </a:t>
            </a:r>
          </a:p>
          <a:p>
            <a:pPr algn="ctr" eaLnBrk="1" hangingPunct="1"/>
            <a:r>
              <a:rPr lang="el-GR" sz="2800" smtClean="0">
                <a:solidFill>
                  <a:schemeClr val="tx1"/>
                </a:solidFill>
              </a:rPr>
              <a:t>Μονάδα Μεθοδολογίας, Πολιτικών και Πρακτικών Επιμόρφωσης </a:t>
            </a:r>
          </a:p>
          <a:p>
            <a:pPr algn="ctr" eaLnBrk="1" hangingPunct="1"/>
            <a:r>
              <a:rPr lang="el-GR" sz="2800" smtClean="0">
                <a:solidFill>
                  <a:schemeClr val="tx1"/>
                </a:solidFill>
              </a:rPr>
              <a:t>Τμήμα Κοινωνικής και Εκπαιδευτικής Πολιτικής Πανεπιστημίου Πελοποννήσου (Κόρινθος)</a:t>
            </a:r>
          </a:p>
          <a:p>
            <a:pPr eaLnBrk="1" hangingPunct="1"/>
            <a:endParaRPr lang="el-GR" sz="28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60350" y="273050"/>
            <a:ext cx="6254750" cy="8928100"/>
          </a:xfrm>
        </p:spPr>
        <p:txBody>
          <a:bodyPr/>
          <a:lstStyle/>
          <a:p>
            <a:pPr marL="1588" indent="-1588" algn="ctr" eaLnBrk="1" hangingPunct="1">
              <a:buFont typeface="Wingdings" pitchFamily="2" charset="2"/>
              <a:buNone/>
            </a:pPr>
            <a:r>
              <a:rPr lang="el-GR" sz="1600" b="1" smtClean="0"/>
              <a:t>ΠΛΑΙΣΙΟ ΤΗΣ ΗΜΕΡΙΔΑΣ</a:t>
            </a:r>
            <a:endParaRPr lang="el-GR" sz="1600" smtClean="0"/>
          </a:p>
          <a:p>
            <a:pPr marL="1588" indent="-1588" algn="just" eaLnBrk="1" hangingPunct="1">
              <a:buFont typeface="Wingdings" pitchFamily="2" charset="2"/>
              <a:buNone/>
            </a:pPr>
            <a:r>
              <a:rPr lang="el-GR" sz="1400" smtClean="0"/>
              <a:t>Η ημερίδα πραγματοποιείται σε μια εξαιρετικά δύσκολη περίοδο που διέρχεται η εκπαιδευτική κοινότητα και σηματοδοτεί την απαρχή δραστηριοτήτων της πρόσφατα ιδρυθείσας Μονάδας Μεθοδολογίας, Πολιτικών και Πρακτικών Επιμόρφωσης, η οποία ανήκει στο Τμήμα Κοινωνικής και Εκπαιδευτικής Πολιτικής του Πανεπιστήμιου Πελοποννήσου (Κόρινθος). Στόχος της ημερίδας είναι η συνειδητοποίηση και κατανόηση του πρόσφατου εκπαιδευτικού πλαισίου της επιμόρφωσης των εκπαιδευτικών, καθώς και η επεξεργασία, η ανάδειξη καλών μεθοδολογιών, πολιτικών και πρακτικών επιμόρφωσης των εκπαιδευτικών.</a:t>
            </a:r>
          </a:p>
          <a:p>
            <a:pPr marL="1588" indent="-1588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1400" b="1" smtClean="0"/>
              <a:t> </a:t>
            </a:r>
            <a:endParaRPr lang="el-GR" sz="1400" smtClean="0"/>
          </a:p>
          <a:p>
            <a:pPr marL="1588" indent="-1588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1400" b="1" smtClean="0"/>
              <a:t>Συντονιστής της ημερίδας </a:t>
            </a:r>
            <a:endParaRPr lang="en-US" sz="1400" b="1" smtClean="0"/>
          </a:p>
          <a:p>
            <a:pPr marL="1588" indent="-1588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1400" i="1" smtClean="0"/>
              <a:t>Μπαγάκης Γιώργος</a:t>
            </a:r>
            <a:r>
              <a:rPr lang="el-GR" sz="1400" smtClean="0"/>
              <a:t>, Τμήμα Κοινωνικής και Εκπαιδευτικής Πολιτικής Πανεπιστημίου Πελοποννήσου</a:t>
            </a:r>
            <a:r>
              <a:rPr lang="el-GR" sz="1400" b="1" smtClean="0"/>
              <a:t> </a:t>
            </a:r>
            <a:r>
              <a:rPr lang="en-US" sz="1400" smtClean="0"/>
              <a:t>(</a:t>
            </a:r>
            <a:r>
              <a:rPr lang="en-US" sz="1400" smtClean="0">
                <a:hlinkClick r:id="rId2"/>
              </a:rPr>
              <a:t>gbag@otenet.gr</a:t>
            </a:r>
            <a:r>
              <a:rPr lang="en-US" sz="1400" smtClean="0"/>
              <a:t>)</a:t>
            </a:r>
            <a:r>
              <a:rPr lang="el-GR" sz="1400" b="1" smtClean="0"/>
              <a:t>           </a:t>
            </a:r>
            <a:endParaRPr lang="el-GR" sz="1400" smtClean="0"/>
          </a:p>
          <a:p>
            <a:pPr marL="1588" indent="-1588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1400" b="1" smtClean="0"/>
              <a:t> </a:t>
            </a:r>
            <a:endParaRPr lang="el-GR" sz="1400" smtClean="0"/>
          </a:p>
          <a:p>
            <a:pPr marL="1588" indent="-1588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1400" b="1" smtClean="0"/>
              <a:t>Συμβουλευτική ομάδα </a:t>
            </a:r>
            <a:endParaRPr lang="en-US" sz="1400" b="1" smtClean="0"/>
          </a:p>
          <a:p>
            <a:pPr marL="1588" indent="-1588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1400" i="1" smtClean="0"/>
              <a:t>Δεμερτζή Βασιλική</a:t>
            </a:r>
            <a:r>
              <a:rPr lang="el-GR" sz="1400" smtClean="0"/>
              <a:t>, Γραφείο Σχολικών Συμβούλων Διεύθυνσης Δευτεροβάθμιας Εκπαίδευσης Γ’</a:t>
            </a:r>
            <a:r>
              <a:rPr lang="en-US" sz="1400" smtClean="0"/>
              <a:t> </a:t>
            </a:r>
            <a:r>
              <a:rPr lang="el-GR" sz="1400" smtClean="0"/>
              <a:t>Αθήνας,</a:t>
            </a:r>
            <a:endParaRPr lang="en-US" sz="1400" smtClean="0"/>
          </a:p>
          <a:p>
            <a:pPr marL="1588" indent="-1588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1400" i="1" smtClean="0"/>
              <a:t>Κατσιγιάννης Γιώργος</a:t>
            </a:r>
            <a:r>
              <a:rPr lang="el-GR" sz="1400" smtClean="0"/>
              <a:t>, Γραφείο Σχολικών Συμβούλων Διεύθυνσης Δευτεροβάθμιας Εκπαίδευσης Κορινθίας,</a:t>
            </a:r>
            <a:endParaRPr lang="en-US" sz="1400" smtClean="0"/>
          </a:p>
          <a:p>
            <a:pPr marL="1588" indent="-1588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1400" i="1" smtClean="0"/>
              <a:t>Παπαδοπούλου Μαρία</a:t>
            </a:r>
            <a:r>
              <a:rPr lang="el-GR" sz="1400" smtClean="0"/>
              <a:t>, 2</a:t>
            </a:r>
            <a:r>
              <a:rPr lang="el-GR" sz="1400" baseline="30000" smtClean="0"/>
              <a:t>ο</a:t>
            </a:r>
            <a:r>
              <a:rPr lang="el-GR" sz="1400" smtClean="0"/>
              <a:t> Γυμνάσιο Κιάτου,</a:t>
            </a:r>
            <a:endParaRPr lang="en-US" sz="1400" smtClean="0"/>
          </a:p>
          <a:p>
            <a:pPr marL="1588" indent="-1588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1400" i="1" smtClean="0"/>
              <a:t>Τζιμογιάννης Θανάσης</a:t>
            </a:r>
            <a:r>
              <a:rPr lang="el-GR" sz="1400" smtClean="0"/>
              <a:t>, Τμήμα Κοινωνικής και Εκπαιδευτικής Πολιτικής Πανεπιστημίου Πελοποννήσου</a:t>
            </a:r>
            <a:r>
              <a:rPr lang="el-GR" sz="1400" b="1" smtClean="0"/>
              <a:t> </a:t>
            </a:r>
            <a:endParaRPr lang="el-GR" sz="1400" smtClean="0"/>
          </a:p>
          <a:p>
            <a:pPr marL="1588" indent="-1588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1400" b="1" smtClean="0"/>
              <a:t> </a:t>
            </a:r>
            <a:endParaRPr lang="el-GR" sz="1400" smtClean="0"/>
          </a:p>
          <a:p>
            <a:pPr marL="1588" indent="-1588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1400" b="1" smtClean="0"/>
              <a:t>Εγγραφή </a:t>
            </a:r>
            <a:endParaRPr lang="en-US" sz="1400" b="1" smtClean="0"/>
          </a:p>
          <a:p>
            <a:pPr marL="1588" indent="-1588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1400" smtClean="0"/>
              <a:t>Η συμμετοχή στην ημερίδα είναι 5 ευρώ και καταβάλλεται το Σάββατο 22 Φεβρουαρίου. Τηρείται </a:t>
            </a:r>
            <a:r>
              <a:rPr lang="el-GR" sz="1400" b="1" smtClean="0"/>
              <a:t>σειρά προτεραιότητας</a:t>
            </a:r>
            <a:r>
              <a:rPr lang="el-GR" sz="1400" smtClean="0"/>
              <a:t> ως προς τους συμμετέχοντες. Η εγγραφή πραγματοποιείται με την αποστολή με </a:t>
            </a:r>
            <a:r>
              <a:rPr lang="en-US" sz="1400" smtClean="0"/>
              <a:t>e</a:t>
            </a:r>
            <a:r>
              <a:rPr lang="el-GR" sz="1400" smtClean="0"/>
              <a:t>-</a:t>
            </a:r>
            <a:r>
              <a:rPr lang="en-US" sz="1400" smtClean="0"/>
              <a:t>mail</a:t>
            </a:r>
            <a:r>
              <a:rPr lang="el-GR" sz="1400" smtClean="0"/>
              <a:t> ονόματος, ιδιότητας, φορέα και τηλεφώνου επικοινωνίας στη γραμματεία της ημερίδας (</a:t>
            </a:r>
            <a:r>
              <a:rPr lang="en-US" sz="1400" u="sng" smtClean="0">
                <a:solidFill>
                  <a:srgbClr val="002060"/>
                </a:solidFill>
                <a:hlinkClick r:id="rId3"/>
              </a:rPr>
              <a:t>nezi</a:t>
            </a:r>
            <a:r>
              <a:rPr lang="el-GR" sz="1400" u="sng" smtClean="0">
                <a:solidFill>
                  <a:srgbClr val="002060"/>
                </a:solidFill>
                <a:hlinkClick r:id="rId3"/>
              </a:rPr>
              <a:t>@</a:t>
            </a:r>
            <a:r>
              <a:rPr lang="en-US" sz="1400" u="sng" smtClean="0">
                <a:solidFill>
                  <a:srgbClr val="002060"/>
                </a:solidFill>
                <a:hlinkClick r:id="rId3"/>
              </a:rPr>
              <a:t>uop</a:t>
            </a:r>
            <a:r>
              <a:rPr lang="el-GR" sz="1400" u="sng" smtClean="0">
                <a:solidFill>
                  <a:srgbClr val="002060"/>
                </a:solidFill>
                <a:hlinkClick r:id="rId3"/>
              </a:rPr>
              <a:t>.</a:t>
            </a:r>
            <a:r>
              <a:rPr lang="en-US" sz="1400" u="sng" smtClean="0">
                <a:solidFill>
                  <a:srgbClr val="002060"/>
                </a:solidFill>
                <a:hlinkClick r:id="rId3"/>
              </a:rPr>
              <a:t>gr</a:t>
            </a:r>
            <a:r>
              <a:rPr lang="el-GR" sz="1400" smtClean="0">
                <a:solidFill>
                  <a:srgbClr val="002060"/>
                </a:solidFill>
              </a:rPr>
              <a:t>)</a:t>
            </a:r>
          </a:p>
          <a:p>
            <a:pPr marL="1588" indent="-1588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1400" smtClean="0"/>
              <a:t> </a:t>
            </a:r>
          </a:p>
          <a:p>
            <a:pPr marL="1588" indent="-1588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1400" b="1" smtClean="0"/>
              <a:t>Πληροφορίες </a:t>
            </a:r>
          </a:p>
          <a:p>
            <a:pPr marL="1588" indent="-1588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1400" i="1" smtClean="0"/>
              <a:t>Νέζη Φωτεινή</a:t>
            </a:r>
            <a:r>
              <a:rPr lang="el-GR" sz="1400" smtClean="0"/>
              <a:t>, Τμήμα Κοινωνικής και Εκπαιδευτικής Πολιτικής Πανεπιστημίου Πελοποννήσου </a:t>
            </a:r>
          </a:p>
          <a:p>
            <a:pPr marL="1588" indent="-1588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1400" smtClean="0"/>
              <a:t>Δαμασκηνού και Κολοκοτρώνη, 20100 Κόρινθος. Τηλέφωνο: 27410-74993</a:t>
            </a:r>
          </a:p>
          <a:p>
            <a:pPr marL="1588" indent="-1588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1400" smtClean="0"/>
              <a:t>e</a:t>
            </a:r>
            <a:r>
              <a:rPr lang="el-GR" sz="1400" smtClean="0"/>
              <a:t>-</a:t>
            </a:r>
            <a:r>
              <a:rPr lang="fr-FR" sz="1400" smtClean="0"/>
              <a:t>mail</a:t>
            </a:r>
            <a:r>
              <a:rPr lang="el-GR" sz="1400" smtClean="0"/>
              <a:t>: </a:t>
            </a:r>
            <a:r>
              <a:rPr lang="fr-FR" sz="1400" u="sng" smtClean="0">
                <a:hlinkClick r:id="rId3"/>
              </a:rPr>
              <a:t>nezi</a:t>
            </a:r>
            <a:r>
              <a:rPr lang="el-GR" sz="1400" u="sng" smtClean="0">
                <a:hlinkClick r:id="rId3"/>
              </a:rPr>
              <a:t>@</a:t>
            </a:r>
            <a:r>
              <a:rPr lang="fr-FR" sz="1400" u="sng" smtClean="0">
                <a:hlinkClick r:id="rId3"/>
              </a:rPr>
              <a:t>uop</a:t>
            </a:r>
            <a:r>
              <a:rPr lang="el-GR" sz="1400" u="sng" smtClean="0">
                <a:hlinkClick r:id="rId3"/>
              </a:rPr>
              <a:t>.</a:t>
            </a:r>
            <a:r>
              <a:rPr lang="fr-FR" sz="1400" u="sng" smtClean="0">
                <a:hlinkClick r:id="rId3"/>
              </a:rPr>
              <a:t>gr</a:t>
            </a:r>
            <a:r>
              <a:rPr lang="fr-FR" sz="1400" smtClean="0"/>
              <a:t> </a:t>
            </a:r>
          </a:p>
          <a:p>
            <a:pPr marL="1588" indent="-1588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1600" smtClean="0"/>
              <a:t>Ιστοσελίδα</a:t>
            </a:r>
            <a:r>
              <a:rPr lang="en-US" sz="1600" smtClean="0"/>
              <a:t>:</a:t>
            </a:r>
            <a:r>
              <a:rPr lang="el-GR" sz="1400" smtClean="0">
                <a:hlinkClick r:id="rId4" tooltip="blocked::http://goo.gl/ZULc53"/>
              </a:rPr>
              <a:t>http://goo.gl/ZULc53</a:t>
            </a:r>
            <a:r>
              <a:rPr lang="el-GR" sz="1400" smtClean="0"/>
              <a:t/>
            </a:r>
            <a:br>
              <a:rPr lang="el-GR" sz="1400" smtClean="0"/>
            </a:br>
            <a:r>
              <a:rPr lang="el-GR" sz="1400" smtClean="0"/>
              <a:t> </a:t>
            </a:r>
          </a:p>
          <a:p>
            <a:pPr marL="1588" indent="-1588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1400" smtClean="0"/>
              <a:t> </a:t>
            </a:r>
          </a:p>
          <a:p>
            <a:pPr marL="1588" indent="-1588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l-GR" sz="1400" b="1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σαρμοσμένος 5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002060"/>
      </a:hlink>
      <a:folHlink>
        <a:srgbClr val="903638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Προσαρμοσμένος 5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002060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71</TotalTime>
  <Words>225</Words>
  <Application>Microsoft Office PowerPoint</Application>
  <PresentationFormat>Α4 (210x297 χιλ.)</PresentationFormat>
  <Paragraphs>26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Πρότυπο σχεδίασης</vt:lpstr>
      </vt:variant>
      <vt:variant>
        <vt:i4>7</vt:i4>
      </vt:variant>
      <vt:variant>
        <vt:lpstr>Τίτλοι διαφανειών</vt:lpstr>
      </vt:variant>
      <vt:variant>
        <vt:i4>2</vt:i4>
      </vt:variant>
    </vt:vector>
  </HeadingPairs>
  <TitlesOfParts>
    <vt:vector size="14" baseType="lpstr">
      <vt:lpstr>Arial</vt:lpstr>
      <vt:lpstr>Century Schoolbook</vt:lpstr>
      <vt:lpstr>Wingdings</vt:lpstr>
      <vt:lpstr>Wingdings 2</vt:lpstr>
      <vt:lpstr>Calibri</vt:lpstr>
      <vt:lpstr>Προεξοχή</vt:lpstr>
      <vt:lpstr>Προεξοχή</vt:lpstr>
      <vt:lpstr>Προεξοχή</vt:lpstr>
      <vt:lpstr>Προεξοχή</vt:lpstr>
      <vt:lpstr>Προεξοχή</vt:lpstr>
      <vt:lpstr>Προεξοχή</vt:lpstr>
      <vt:lpstr>Προεξοχή</vt:lpstr>
      <vt:lpstr>  ΗΜΕΡΙΔΑ     ΔΙΕΡΕΥΝΗΣΗ ΤΩΝ ΔΥΝΑΤΟΤΗΤΩΝ ΕΠΙΜΟΡΦΩΣΗΣ ΤΩΝ ΕΚΠΑΙΔΕΥΤΙΚΩΝ ΣΗΜΕΡΑ ΣΤΗ ΧΩΡΑ ΜΑΣ </vt:lpstr>
      <vt:lpstr>Διαφάνεια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ΗΜΕΡΙΔΑ     ΔΙΕΡΕΥΝΗΣΗ ΤΩΝ ΔΥΝΑΤΟΤΗΤΩΝ ΕΠΙΜΟΡΦΩΣΗΣ ΤΩΝ ΕΚΠΑΙΔΕΥΤΙΚΩΝ ΣΗΜΕΡΑ ΣΤΗ ΧΩΡΑ ΜΑΣ</dc:title>
  <dc:creator>user</dc:creator>
  <cp:lastModifiedBy>ΔΔΕ Ν.Κορινθίας</cp:lastModifiedBy>
  <cp:revision>13</cp:revision>
  <dcterms:created xsi:type="dcterms:W3CDTF">2014-01-22T06:23:50Z</dcterms:created>
  <dcterms:modified xsi:type="dcterms:W3CDTF">2014-02-05T08:06:07Z</dcterms:modified>
</cp:coreProperties>
</file>