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98" r:id="rId3"/>
    <p:sldId id="257" r:id="rId4"/>
    <p:sldId id="258" r:id="rId5"/>
    <p:sldId id="266" r:id="rId6"/>
    <p:sldId id="265" r:id="rId7"/>
    <p:sldId id="264" r:id="rId8"/>
    <p:sldId id="259" r:id="rId9"/>
    <p:sldId id="263" r:id="rId10"/>
    <p:sldId id="260" r:id="rId11"/>
    <p:sldId id="262" r:id="rId12"/>
    <p:sldId id="261"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2" r:id="rId28"/>
  </p:sldIdLst>
  <p:sldSz cx="9144000" cy="6858000" type="screen4x3"/>
  <p:notesSz cx="6858000" cy="9144000"/>
  <p:defaultTextStyle>
    <a:defPPr>
      <a:defRPr lang="el-GR"/>
    </a:defPPr>
    <a:lvl1pPr algn="l"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sz="1200" b="1" kern="1200">
        <a:solidFill>
          <a:schemeClr val="tx1"/>
        </a:solidFill>
        <a:latin typeface="Arial" charset="0"/>
        <a:ea typeface="+mn-ea"/>
        <a:cs typeface="+mn-cs"/>
      </a:defRPr>
    </a:lvl2pPr>
    <a:lvl3pPr marL="914400" algn="l" rtl="0" fontAlgn="base">
      <a:spcBef>
        <a:spcPct val="0"/>
      </a:spcBef>
      <a:spcAft>
        <a:spcPct val="0"/>
      </a:spcAft>
      <a:defRPr sz="1200" b="1" kern="1200">
        <a:solidFill>
          <a:schemeClr val="tx1"/>
        </a:solidFill>
        <a:latin typeface="Arial" charset="0"/>
        <a:ea typeface="+mn-ea"/>
        <a:cs typeface="+mn-cs"/>
      </a:defRPr>
    </a:lvl3pPr>
    <a:lvl4pPr marL="1371600" algn="l" rtl="0" fontAlgn="base">
      <a:spcBef>
        <a:spcPct val="0"/>
      </a:spcBef>
      <a:spcAft>
        <a:spcPct val="0"/>
      </a:spcAft>
      <a:defRPr sz="1200" b="1" kern="1200">
        <a:solidFill>
          <a:schemeClr val="tx1"/>
        </a:solidFill>
        <a:latin typeface="Arial" charset="0"/>
        <a:ea typeface="+mn-ea"/>
        <a:cs typeface="+mn-cs"/>
      </a:defRPr>
    </a:lvl4pPr>
    <a:lvl5pPr marL="1828800" algn="l" rtl="0" fontAlgn="base">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355" autoAdjust="0"/>
  </p:normalViewPr>
  <p:slideViewPr>
    <p:cSldViewPr>
      <p:cViewPr>
        <p:scale>
          <a:sx n="50" d="100"/>
          <a:sy n="50" d="100"/>
        </p:scale>
        <p:origin x="-1452" y="-11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4300B57-4101-497A-8865-3C533CB3D518}" type="datetimeFigureOut">
              <a:rPr lang="el-GR"/>
              <a:pPr>
                <a:defRPr/>
              </a:pPr>
              <a:t>24/3/2015</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A667411-76C7-4EE3-B969-E05D359B2A47}" type="slidenum">
              <a:rPr lang="el-GR"/>
              <a:pPr>
                <a:defRPr/>
              </a:pPr>
              <a:t>‹#›</a:t>
            </a:fld>
            <a:endParaRPr lang="el-G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072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3072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E8EFCC-836B-4635-8BB0-50500F53E464}" type="slidenum">
              <a:rPr lang="el-GR" smtClean="0"/>
              <a:pPr/>
              <a:t>1</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174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3174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CF7067-0436-42CC-926F-4AF6B6037009}" type="slidenum">
              <a:rPr lang="el-GR" smtClean="0"/>
              <a:pPr/>
              <a:t>2</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277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277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9CF62C-7E22-4A93-899F-E60EC268958D}" type="slidenum">
              <a:rPr lang="el-GR" smtClean="0"/>
              <a:pPr/>
              <a:t>19</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21EF754B-61F4-4BE4-B233-588BE2CA0418}" type="slidenum">
              <a:rPr lang="el-GR"/>
              <a:pPr>
                <a:defRPr/>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850551A-B2D4-452D-8824-D279F6E6A278}" type="slidenum">
              <a:rPr lang="el-GR"/>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7230D2E5-AC24-4F54-BD25-827A2E379AF7}"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22A70E84-3FBC-43E1-B216-4EB306B10CCF}" type="slidenum">
              <a:rPr lang="el-GR"/>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F39F7EA9-7FD7-4F98-A46F-04AB1051A32E}" type="slidenum">
              <a:rPr lang="el-GR"/>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BB3EEE4C-E92C-4EA4-8845-0CD4ABC2282A}" type="slidenum">
              <a:rPr lang="el-GR"/>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80D671FD-BCD9-4064-B2F2-8E9C2340FCD8}" type="slidenum">
              <a:rPr lang="el-GR"/>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83EB686D-C0A5-4D44-9377-B28871374615}" type="slidenum">
              <a:rPr lang="el-GR"/>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58DC7AA9-A98F-48E9-87CC-D632CD832691}" type="slidenum">
              <a:rPr lang="el-GR"/>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4603D06-308A-46D7-AE00-0CD2402686B0}" type="slidenum">
              <a:rPr lang="el-GR"/>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6136C162-2462-42DD-9B1A-35C40379F92A}" type="slidenum">
              <a:rPr lang="el-GR"/>
              <a:pPr>
                <a:defRPr/>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EE3F036B-9F3F-4764-A5A9-BE225B888A4A}"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endParaRPr lang="el-GR" smtClean="0"/>
          </a:p>
        </p:txBody>
      </p:sp>
      <p:sp>
        <p:nvSpPr>
          <p:cNvPr id="2051" name="Rectangle 3"/>
          <p:cNvSpPr>
            <a:spLocks noGrp="1" noChangeArrowheads="1"/>
          </p:cNvSpPr>
          <p:nvPr>
            <p:ph type="subTitle" idx="1"/>
          </p:nvPr>
        </p:nvSpPr>
        <p:spPr/>
        <p:txBody>
          <a:bodyPr/>
          <a:lstStyle/>
          <a:p>
            <a:pPr eaLnBrk="1" hangingPunct="1"/>
            <a:endParaRPr lang="el-GR" smtClean="0"/>
          </a:p>
        </p:txBody>
      </p:sp>
      <p:pic>
        <p:nvPicPr>
          <p:cNvPr id="2052" name="Picture 4"/>
          <p:cNvPicPr>
            <a:picLocks noChangeAspect="1" noChangeArrowheads="1"/>
          </p:cNvPicPr>
          <p:nvPr/>
        </p:nvPicPr>
        <p:blipFill>
          <a:blip r:embed="rId3"/>
          <a:srcRect/>
          <a:stretch>
            <a:fillRect/>
          </a:stretch>
        </p:blipFill>
        <p:spPr bwMode="auto">
          <a:xfrm>
            <a:off x="14288" y="847725"/>
            <a:ext cx="9117012" cy="5162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1417638"/>
          </a:xfrm>
        </p:spPr>
        <p:txBody>
          <a:bodyPr/>
          <a:lstStyle/>
          <a:p>
            <a:pPr eaLnBrk="1" hangingPunct="1"/>
            <a:r>
              <a:rPr lang="el-GR" sz="3200" b="1" smtClean="0"/>
              <a:t>Παράγοντες που μπορούν να μειώσουν τη συνοχή μιας οικογένειας</a:t>
            </a:r>
            <a:r>
              <a:rPr lang="el-GR" sz="3200" smtClean="0"/>
              <a:t> </a:t>
            </a:r>
          </a:p>
        </p:txBody>
      </p:sp>
      <p:sp>
        <p:nvSpPr>
          <p:cNvPr id="11267" name="Rectangle 3"/>
          <p:cNvSpPr>
            <a:spLocks noGrp="1" noChangeArrowheads="1"/>
          </p:cNvSpPr>
          <p:nvPr>
            <p:ph type="body" idx="1"/>
          </p:nvPr>
        </p:nvSpPr>
        <p:spPr>
          <a:xfrm>
            <a:off x="457200" y="1196975"/>
            <a:ext cx="8229600" cy="4929188"/>
          </a:xfrm>
        </p:spPr>
        <p:txBody>
          <a:bodyPr/>
          <a:lstStyle/>
          <a:p>
            <a:pPr eaLnBrk="1" hangingPunct="1">
              <a:lnSpc>
                <a:spcPct val="80000"/>
              </a:lnSpc>
            </a:pPr>
            <a:r>
              <a:rPr lang="el-GR" sz="2000" smtClean="0"/>
              <a:t>·     </a:t>
            </a:r>
            <a:r>
              <a:rPr lang="el-GR" sz="2400" smtClean="0"/>
              <a:t>  Η ψυχοπαθολογία των γονέων</a:t>
            </a:r>
          </a:p>
          <a:p>
            <a:pPr eaLnBrk="1" hangingPunct="1">
              <a:lnSpc>
                <a:spcPct val="80000"/>
              </a:lnSpc>
            </a:pPr>
            <a:r>
              <a:rPr lang="el-GR" sz="2400" smtClean="0"/>
              <a:t>·       Η χρήση αλκοόλ και άλλων εξαρτησιογόνων ουσιών από τους γονείς</a:t>
            </a:r>
          </a:p>
          <a:p>
            <a:pPr eaLnBrk="1" hangingPunct="1">
              <a:lnSpc>
                <a:spcPct val="80000"/>
              </a:lnSpc>
            </a:pPr>
            <a:r>
              <a:rPr lang="el-GR" sz="2400" smtClean="0"/>
              <a:t>·       Η παραβατικότητα των γονέων, τα προβλήματα με το νόμο</a:t>
            </a:r>
          </a:p>
          <a:p>
            <a:pPr eaLnBrk="1" hangingPunct="1">
              <a:lnSpc>
                <a:spcPct val="80000"/>
              </a:lnSpc>
            </a:pPr>
            <a:r>
              <a:rPr lang="el-GR" sz="2400" smtClean="0"/>
              <a:t>·       Η ανεργία των γονέων</a:t>
            </a:r>
          </a:p>
          <a:p>
            <a:pPr eaLnBrk="1" hangingPunct="1">
              <a:lnSpc>
                <a:spcPct val="80000"/>
              </a:lnSpc>
            </a:pPr>
            <a:r>
              <a:rPr lang="el-GR" sz="2400" smtClean="0"/>
              <a:t>·       Η μονογονεϊκή οικογένεια</a:t>
            </a:r>
          </a:p>
          <a:p>
            <a:pPr eaLnBrk="1" hangingPunct="1">
              <a:lnSpc>
                <a:spcPct val="80000"/>
              </a:lnSpc>
            </a:pPr>
            <a:r>
              <a:rPr lang="el-GR" sz="2400" smtClean="0"/>
              <a:t>·       Η μικρή ηλικία των γονέων (π.χ. ανήλικη μητέρα)</a:t>
            </a:r>
          </a:p>
          <a:p>
            <a:pPr eaLnBrk="1" hangingPunct="1">
              <a:lnSpc>
                <a:spcPct val="80000"/>
              </a:lnSpc>
            </a:pPr>
            <a:r>
              <a:rPr lang="el-GR" sz="2400" smtClean="0"/>
              <a:t>·       Ο μεγάλος αριθμός παιδιών στην οικογένεια</a:t>
            </a:r>
          </a:p>
          <a:p>
            <a:pPr eaLnBrk="1" hangingPunct="1">
              <a:lnSpc>
                <a:spcPct val="80000"/>
              </a:lnSpc>
            </a:pPr>
            <a:r>
              <a:rPr lang="el-GR" sz="2400" smtClean="0"/>
              <a:t>·       Η πολύ αυστηρή ή τιμωρητική συμπεριφορά των γονέων</a:t>
            </a:r>
          </a:p>
          <a:p>
            <a:pPr eaLnBrk="1" hangingPunct="1">
              <a:lnSpc>
                <a:spcPct val="80000"/>
              </a:lnSpc>
            </a:pPr>
            <a:r>
              <a:rPr lang="el-GR" sz="2400" smtClean="0"/>
              <a:t>·       Οι συχνοί διαπληκτισμοί μέσα στην οικογένεια</a:t>
            </a:r>
          </a:p>
          <a:p>
            <a:pPr eaLnBrk="1" hangingPunct="1">
              <a:lnSpc>
                <a:spcPct val="80000"/>
              </a:lnSpc>
            </a:pPr>
            <a:r>
              <a:rPr lang="el-GR" sz="2400" smtClean="0"/>
              <a:t>·       Η ελλιπής επίβλεψη των παιδιών από τους γονείς</a:t>
            </a:r>
          </a:p>
          <a:p>
            <a:pPr eaLnBrk="1" hangingPunct="1">
              <a:lnSpc>
                <a:spcPct val="80000"/>
              </a:lnSpc>
            </a:pPr>
            <a:r>
              <a:rPr lang="el-GR" sz="2400" smtClean="0"/>
              <a:t>·       Η άσκηση σωματικής βίας στα παιδιά</a:t>
            </a:r>
          </a:p>
          <a:p>
            <a:pPr eaLnBrk="1" hangingPunct="1">
              <a:lnSpc>
                <a:spcPct val="80000"/>
              </a:lnSpc>
            </a:pPr>
            <a:r>
              <a:rPr lang="el-GR" sz="2400" smtClean="0"/>
              <a:t>·       Η αδιαφορία των γονέων και η έλλειψη χρόνου από μέρους των γονιών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l-GR" b="1" smtClean="0"/>
              <a:t>Ποιος ευθύνεται ;</a:t>
            </a:r>
          </a:p>
        </p:txBody>
      </p:sp>
      <p:sp>
        <p:nvSpPr>
          <p:cNvPr id="12291" name="Rectangle 3"/>
          <p:cNvSpPr>
            <a:spLocks noGrp="1" noChangeArrowheads="1"/>
          </p:cNvSpPr>
          <p:nvPr>
            <p:ph type="body" idx="1"/>
          </p:nvPr>
        </p:nvSpPr>
        <p:spPr/>
        <p:txBody>
          <a:bodyPr/>
          <a:lstStyle/>
          <a:p>
            <a:pPr eaLnBrk="1" hangingPunct="1"/>
            <a:r>
              <a:rPr lang="el-GR" smtClean="0"/>
              <a:t>ΠΟΙΟΣ Η ΤΙ ΕΥΘΥΝΕΤΑΙ ΤΕΛΙΚΑ ΓΙΑ ΤΗΝ ΠΑΡΑΒΑΤΙΚΗ ΣΥΜΠΕΡΙΦΟΡΑ: ΤΑ ΓΟΝΙΔΙΑ Ή ΤΟ ΠΕΡΙΒΑΛΛΟΝ;</a:t>
            </a:r>
          </a:p>
          <a:p>
            <a:pPr eaLnBrk="1" hangingPunct="1"/>
            <a:endParaRPr lang="el-GR" smtClean="0"/>
          </a:p>
          <a:p>
            <a:pPr eaLnBrk="1" hangingPunct="1"/>
            <a:r>
              <a:rPr lang="el-GR" smtClean="0"/>
              <a:t>ΑΛΛΗΛΕΠΙΔΡΑΣΗ ΓΟΝΙΔΙΩΝ-ΠΕΡΙΒΑΛΛΟΝΤΟΣ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288" y="0"/>
            <a:ext cx="8229600" cy="1476375"/>
          </a:xfrm>
        </p:spPr>
        <p:txBody>
          <a:bodyPr/>
          <a:lstStyle/>
          <a:p>
            <a:pPr eaLnBrk="1" hangingPunct="1"/>
            <a:r>
              <a:rPr lang="el-GR" b="1" smtClean="0"/>
              <a:t>Παρέμβαση</a:t>
            </a:r>
          </a:p>
        </p:txBody>
      </p:sp>
      <p:sp>
        <p:nvSpPr>
          <p:cNvPr id="13315" name="Rectangle 3"/>
          <p:cNvSpPr>
            <a:spLocks noGrp="1" noChangeArrowheads="1"/>
          </p:cNvSpPr>
          <p:nvPr>
            <p:ph type="body" idx="1"/>
          </p:nvPr>
        </p:nvSpPr>
        <p:spPr>
          <a:xfrm>
            <a:off x="457200" y="1268413"/>
            <a:ext cx="8229600" cy="4857750"/>
          </a:xfrm>
        </p:spPr>
        <p:txBody>
          <a:bodyPr/>
          <a:lstStyle/>
          <a:p>
            <a:pPr eaLnBrk="1" hangingPunct="1">
              <a:lnSpc>
                <a:spcPct val="90000"/>
              </a:lnSpc>
            </a:pPr>
            <a:r>
              <a:rPr lang="el-GR" sz="2800" smtClean="0"/>
              <a:t>Είναι δυνατό με την κατάλληλη παρέμβαση στο σύστημα του σχολείου, τα περιστατικά βίας να περιοριστούν</a:t>
            </a:r>
          </a:p>
          <a:p>
            <a:pPr eaLnBrk="1" hangingPunct="1">
              <a:lnSpc>
                <a:spcPct val="90000"/>
              </a:lnSpc>
            </a:pPr>
            <a:r>
              <a:rPr lang="el-GR" sz="2800" smtClean="0"/>
              <a:t>υπάρχουν συμπεριφορές, δεξιότητες και γνώσεις με βάση τις οποίες το άτομο μπορεί, όταν εμπλέκεται σε μια διαπροσωπική ή ομαδική σύγκρουση, να επιλέγει εναλλακτικές, εποικοδομητικές και όχι καταστροφικές ή αυτοκαταστροφικές συμπεριφορές, που συντελούν στην κοινωνικοποίηση του ατόμου, στην προετοιμασία του για αποτελεσματική ένταξη στην κοινωνία των ενηλίκων και αποτελούν βασικό χαρακτηριστικό σεβασμού των ανθρώπινων δικαιωμάτων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b="1" smtClean="0"/>
              <a:t>Μορφές επιθετικότητας στο σχολείο</a:t>
            </a:r>
            <a:r>
              <a:rPr lang="el-GR" smtClean="0"/>
              <a:t> </a:t>
            </a:r>
          </a:p>
        </p:txBody>
      </p:sp>
      <p:sp>
        <p:nvSpPr>
          <p:cNvPr id="14339" name="Rectangle 3"/>
          <p:cNvSpPr>
            <a:spLocks noGrp="1" noChangeArrowheads="1"/>
          </p:cNvSpPr>
          <p:nvPr>
            <p:ph type="body" idx="1"/>
          </p:nvPr>
        </p:nvSpPr>
        <p:spPr>
          <a:xfrm>
            <a:off x="457200" y="1844675"/>
            <a:ext cx="8229600" cy="4281488"/>
          </a:xfrm>
        </p:spPr>
        <p:txBody>
          <a:bodyPr/>
          <a:lstStyle/>
          <a:p>
            <a:pPr eaLnBrk="1" hangingPunct="1"/>
            <a:r>
              <a:rPr lang="el-GR" smtClean="0"/>
              <a:t>Βία κατά προσώπου. </a:t>
            </a:r>
          </a:p>
          <a:p>
            <a:pPr eaLnBrk="1" hangingPunct="1"/>
            <a:r>
              <a:rPr lang="el-GR" smtClean="0"/>
              <a:t>Βία κατά της περιουσίας και βανδαλισμοί. </a:t>
            </a:r>
          </a:p>
          <a:p>
            <a:pPr eaLnBrk="1" hangingPunct="1"/>
            <a:r>
              <a:rPr lang="el-GR" smtClean="0"/>
              <a:t>Βία που στρέφεται συνειδητά ή όχι εναντίον του ίδιου του εαυτού.</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l-GR" b="1" smtClean="0"/>
              <a:t>Επιθετικότητα και Σύγκρουση</a:t>
            </a:r>
            <a:r>
              <a:rPr lang="el-GR" smtClean="0"/>
              <a:t> </a:t>
            </a:r>
          </a:p>
        </p:txBody>
      </p:sp>
      <p:sp>
        <p:nvSpPr>
          <p:cNvPr id="15363" name="Rectangle 3"/>
          <p:cNvSpPr>
            <a:spLocks noGrp="1" noChangeArrowheads="1"/>
          </p:cNvSpPr>
          <p:nvPr>
            <p:ph type="body" idx="1"/>
          </p:nvPr>
        </p:nvSpPr>
        <p:spPr/>
        <p:txBody>
          <a:bodyPr/>
          <a:lstStyle/>
          <a:p>
            <a:pPr eaLnBrk="1" hangingPunct="1">
              <a:lnSpc>
                <a:spcPct val="90000"/>
              </a:lnSpc>
            </a:pPr>
            <a:r>
              <a:rPr lang="el-GR" sz="2800" b="1" smtClean="0"/>
              <a:t>Η επιθετικότητα είναι ένα φυσιολογικό φαινόμενο,</a:t>
            </a:r>
            <a:r>
              <a:rPr lang="el-GR" sz="2800" smtClean="0"/>
              <a:t> χαρακτηριστικό του ανθρώπου και της κοινωνικής ζωής, βασικό στη διαδικασία ανάπτυξης και ενηλικίωσης του ατόμου</a:t>
            </a:r>
          </a:p>
          <a:p>
            <a:pPr eaLnBrk="1" hangingPunct="1">
              <a:lnSpc>
                <a:spcPct val="90000"/>
              </a:lnSpc>
            </a:pPr>
            <a:r>
              <a:rPr lang="el-GR" sz="2800" b="1" smtClean="0"/>
              <a:t>και η σύγκρουση είναι ένα φυσιολογικό φαινόμενο </a:t>
            </a:r>
            <a:r>
              <a:rPr lang="el-GR" sz="2800" smtClean="0"/>
              <a:t>σχετικά με τη σύγκρουση επικρατεί στην κοινωνία η γενική αντίληψη ότι είναι μια αρνητική και, κατά συνέπεια, μια ανεπιθύμητη κατάσταση που πρέπει να την αποφεύγουμε </a:t>
            </a:r>
          </a:p>
          <a:p>
            <a:pPr eaLnBrk="1" hangingPunct="1">
              <a:lnSpc>
                <a:spcPct val="90000"/>
              </a:lnSpc>
            </a:pPr>
            <a:r>
              <a:rPr lang="el-GR" sz="2800" b="1" smtClean="0"/>
              <a:t>η σύγκρουση είναι κάτι φυσιολογικό. </a:t>
            </a:r>
            <a:r>
              <a:rPr lang="el-GR" sz="2800" smtClean="0"/>
              <a:t>Η ολοκληρωτική απουσία της μπορεί να δηλώνει αδιαφορία, αποξένωση, καταπίεση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l-GR" b="1" smtClean="0"/>
              <a:t>Ο έφηβος</a:t>
            </a:r>
          </a:p>
        </p:txBody>
      </p:sp>
      <p:sp>
        <p:nvSpPr>
          <p:cNvPr id="16387" name="Rectangle 3"/>
          <p:cNvSpPr>
            <a:spLocks noGrp="1" noChangeArrowheads="1"/>
          </p:cNvSpPr>
          <p:nvPr>
            <p:ph type="body" idx="1"/>
          </p:nvPr>
        </p:nvSpPr>
        <p:spPr/>
        <p:txBody>
          <a:bodyPr/>
          <a:lstStyle/>
          <a:p>
            <a:pPr marL="609600" indent="-609600" eaLnBrk="1" hangingPunct="1"/>
            <a:r>
              <a:rPr lang="el-GR" smtClean="0"/>
              <a:t> Συγκρούεται ή προσπαθεί να χτυπήσει ή να τραυματίσει ή να δυσχεράνει κάποιον σωματικά, λεκτικά ή με χειρονομίες.</a:t>
            </a:r>
          </a:p>
          <a:p>
            <a:pPr marL="609600" indent="-609600" eaLnBrk="1" hangingPunct="1"/>
            <a:r>
              <a:rPr lang="el-GR" smtClean="0"/>
              <a:t> Αποκλείει κάποιον από την ομάδα.</a:t>
            </a:r>
          </a:p>
          <a:p>
            <a:pPr marL="609600" indent="-609600" eaLnBrk="1" hangingPunct="1"/>
            <a:r>
              <a:rPr lang="el-GR" smtClean="0"/>
              <a:t> Παρεμποδίζει την ολοκλήρωση των επιθυμιών κάποιου άλλου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l-GR" b="1" smtClean="0"/>
              <a:t>Επιθετικότητα στο σχολείο</a:t>
            </a:r>
            <a:r>
              <a:rPr lang="el-GR" smtClean="0"/>
              <a:t> </a:t>
            </a:r>
          </a:p>
        </p:txBody>
      </p:sp>
      <p:sp>
        <p:nvSpPr>
          <p:cNvPr id="17411" name="Rectangle 3"/>
          <p:cNvSpPr>
            <a:spLocks noGrp="1" noChangeArrowheads="1"/>
          </p:cNvSpPr>
          <p:nvPr>
            <p:ph type="body" idx="1"/>
          </p:nvPr>
        </p:nvSpPr>
        <p:spPr/>
        <p:txBody>
          <a:bodyPr/>
          <a:lstStyle/>
          <a:p>
            <a:pPr eaLnBrk="1" hangingPunct="1"/>
            <a:endParaRPr lang="el-GR" smtClean="0"/>
          </a:p>
        </p:txBody>
      </p:sp>
      <p:pic>
        <p:nvPicPr>
          <p:cNvPr id="17412" name="Picture 4"/>
          <p:cNvPicPr>
            <a:picLocks noChangeAspect="1" noChangeArrowheads="1"/>
          </p:cNvPicPr>
          <p:nvPr/>
        </p:nvPicPr>
        <p:blipFill>
          <a:blip r:embed="rId2"/>
          <a:srcRect/>
          <a:stretch>
            <a:fillRect/>
          </a:stretch>
        </p:blipFill>
        <p:spPr bwMode="auto">
          <a:xfrm>
            <a:off x="323850" y="1196975"/>
            <a:ext cx="8280400" cy="5494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0"/>
            <a:ext cx="8229600" cy="1417638"/>
          </a:xfrm>
        </p:spPr>
        <p:txBody>
          <a:bodyPr/>
          <a:lstStyle/>
          <a:p>
            <a:pPr eaLnBrk="1" hangingPunct="1"/>
            <a:r>
              <a:rPr lang="el-GR" b="1" smtClean="0"/>
              <a:t>Παρέμβαση εκπαιδευτικού</a:t>
            </a:r>
          </a:p>
        </p:txBody>
      </p:sp>
      <p:sp>
        <p:nvSpPr>
          <p:cNvPr id="18435" name="Rectangle 3"/>
          <p:cNvSpPr>
            <a:spLocks noGrp="1" noChangeArrowheads="1"/>
          </p:cNvSpPr>
          <p:nvPr>
            <p:ph type="body" idx="1"/>
          </p:nvPr>
        </p:nvSpPr>
        <p:spPr>
          <a:xfrm>
            <a:off x="0" y="1125538"/>
            <a:ext cx="8686800" cy="5000625"/>
          </a:xfrm>
        </p:spPr>
        <p:txBody>
          <a:bodyPr/>
          <a:lstStyle/>
          <a:p>
            <a:pPr eaLnBrk="1" hangingPunct="1">
              <a:lnSpc>
                <a:spcPct val="90000"/>
              </a:lnSpc>
            </a:pPr>
            <a:r>
              <a:rPr lang="el-GR" sz="2800" smtClean="0"/>
              <a:t>Η παρέμβαση μπορεί να εξασφαλίσει εποικοδομητικά αποτελέσματα, αν ο εκπαιδευτικός σταθεί απέναντι στα παιδιά ως ενήλικας, με ικανότητες και εμπειρία στην αντιμετώπιση συγκρούσεων, και είναι σε θέση :</a:t>
            </a:r>
          </a:p>
          <a:p>
            <a:pPr eaLnBrk="1" hangingPunct="1">
              <a:lnSpc>
                <a:spcPct val="90000"/>
              </a:lnSpc>
            </a:pPr>
            <a:r>
              <a:rPr lang="el-GR" sz="2800" smtClean="0"/>
              <a:t>Να διακρίνει πότε τα εμπλεκόμενα άτομα μπορούν να χειριστούν μόνα τους μία σύγκρουση και πότε υπάρχει πραγματικό πρόβλημα για το οποίο απαιτείται η παρέμβαση του.</a:t>
            </a:r>
          </a:p>
          <a:p>
            <a:pPr eaLnBrk="1" hangingPunct="1">
              <a:lnSpc>
                <a:spcPct val="90000"/>
              </a:lnSpc>
            </a:pPr>
            <a:r>
              <a:rPr lang="el-GR" sz="2800" smtClean="0"/>
              <a:t>Να χρησιμοποιεί τις κατάλληλες τακτικές παρέμβασης, με στόχο την αντιμετώπιση καθώς και τις αρχές επίλυσης της σύγκρουσης: το σεβασμό, την ανοχή, την κατανόηση των διαφορών.</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b="1" smtClean="0"/>
              <a:t>Κατανόηση συμπεριφορών</a:t>
            </a:r>
          </a:p>
        </p:txBody>
      </p:sp>
      <p:sp>
        <p:nvSpPr>
          <p:cNvPr id="19459" name="Rectangle 3"/>
          <p:cNvSpPr>
            <a:spLocks noGrp="1" noChangeArrowheads="1"/>
          </p:cNvSpPr>
          <p:nvPr>
            <p:ph type="body" idx="1"/>
          </p:nvPr>
        </p:nvSpPr>
        <p:spPr/>
        <p:txBody>
          <a:bodyPr/>
          <a:lstStyle/>
          <a:p>
            <a:pPr eaLnBrk="1" hangingPunct="1"/>
            <a:r>
              <a:rPr lang="el-GR" sz="2800" smtClean="0"/>
              <a:t>α) </a:t>
            </a:r>
            <a:r>
              <a:rPr lang="el-GR" smtClean="0"/>
              <a:t>όλες οι επιθετικές συμπεριφορές δεν είναι ίδιες,</a:t>
            </a:r>
          </a:p>
          <a:p>
            <a:pPr eaLnBrk="1" hangingPunct="1"/>
            <a:r>
              <a:rPr lang="el-GR" smtClean="0"/>
              <a:t>β) όλοι οι άνθρωποι δεν αντιμετωπίζουν με τον ίδιο τρόπο τις καταστάσεις σύγκρουσης, αλλά έχουν προσωπικό τρόπο παρέμβασης και ότι</a:t>
            </a:r>
          </a:p>
          <a:p>
            <a:pPr eaLnBrk="1" hangingPunct="1"/>
            <a:r>
              <a:rPr lang="el-GR" smtClean="0"/>
              <a:t>γ) το προτεινόμενο πρότυπο στηρίζεται σε δεξιότητες και σε αρχές επίλυσης του προβλήματος, που μπορούν να αποτελέσουν αντικείμενο εκμάθησης.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76200"/>
            <a:ext cx="8229600" cy="1984375"/>
          </a:xfrm>
        </p:spPr>
        <p:txBody>
          <a:bodyPr/>
          <a:lstStyle/>
          <a:p>
            <a:pPr eaLnBrk="1" hangingPunct="1"/>
            <a:r>
              <a:rPr lang="el-GR" b="1" smtClean="0"/>
              <a:t>Τρόποι αντιμετώπισης της επιθετικότητας από τους εκπαιδευτικούς</a:t>
            </a:r>
            <a:r>
              <a:rPr lang="el-GR" smtClean="0"/>
              <a:t> </a:t>
            </a:r>
          </a:p>
        </p:txBody>
      </p:sp>
      <p:sp>
        <p:nvSpPr>
          <p:cNvPr id="20483" name="Rectangle 3"/>
          <p:cNvSpPr>
            <a:spLocks noGrp="1" noChangeArrowheads="1"/>
          </p:cNvSpPr>
          <p:nvPr>
            <p:ph type="body" idx="1"/>
          </p:nvPr>
        </p:nvSpPr>
        <p:spPr>
          <a:xfrm>
            <a:off x="1187450" y="2133600"/>
            <a:ext cx="7499350" cy="4464050"/>
          </a:xfrm>
        </p:spPr>
        <p:txBody>
          <a:bodyPr/>
          <a:lstStyle/>
          <a:p>
            <a:pPr eaLnBrk="1" hangingPunct="1"/>
            <a:r>
              <a:rPr lang="el-GR" smtClean="0"/>
              <a:t>Τιμωρητική και αυταρχική στάση</a:t>
            </a:r>
          </a:p>
          <a:p>
            <a:pPr eaLnBrk="1" hangingPunct="1"/>
            <a:r>
              <a:rPr lang="el-GR" smtClean="0"/>
              <a:t> Διδακτική στάση</a:t>
            </a:r>
          </a:p>
          <a:p>
            <a:pPr eaLnBrk="1" hangingPunct="1"/>
            <a:r>
              <a:rPr lang="el-GR" smtClean="0"/>
              <a:t> Στάση παραγνώρισης</a:t>
            </a:r>
          </a:p>
          <a:p>
            <a:pPr eaLnBrk="1" hangingPunct="1"/>
            <a:r>
              <a:rPr lang="el-GR" smtClean="0"/>
              <a:t> Στάση συμβιβασμού</a:t>
            </a:r>
          </a:p>
          <a:p>
            <a:pPr eaLnBrk="1" hangingPunct="1"/>
            <a:r>
              <a:rPr lang="el-GR" smtClean="0"/>
              <a:t> Στάση κατευνασμού</a:t>
            </a:r>
          </a:p>
          <a:p>
            <a:pPr eaLnBrk="1" hangingPunct="1"/>
            <a:r>
              <a:rPr lang="el-GR" smtClean="0"/>
              <a:t> Στάση επίλυσης προβλήματος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95288" y="260350"/>
            <a:ext cx="8229600" cy="1143000"/>
          </a:xfrm>
        </p:spPr>
        <p:txBody>
          <a:bodyPr/>
          <a:lstStyle/>
          <a:p>
            <a:pPr eaLnBrk="1" hangingPunct="1"/>
            <a:r>
              <a:rPr lang="el-GR" b="1" smtClean="0"/>
              <a:t>Παραβατική συμπεριφορά</a:t>
            </a:r>
          </a:p>
        </p:txBody>
      </p:sp>
      <p:sp>
        <p:nvSpPr>
          <p:cNvPr id="3075" name="Rectangle 3"/>
          <p:cNvSpPr>
            <a:spLocks noGrp="1" noChangeArrowheads="1"/>
          </p:cNvSpPr>
          <p:nvPr>
            <p:ph type="body" idx="1"/>
          </p:nvPr>
        </p:nvSpPr>
        <p:spPr/>
        <p:txBody>
          <a:bodyPr/>
          <a:lstStyle/>
          <a:p>
            <a:pPr eaLnBrk="1" hangingPunct="1"/>
            <a:r>
              <a:rPr lang="el-GR" smtClean="0"/>
              <a:t>Ως </a:t>
            </a:r>
            <a:r>
              <a:rPr lang="el-GR" b="1" smtClean="0"/>
              <a:t>παραβατική</a:t>
            </a:r>
            <a:r>
              <a:rPr lang="el-GR" smtClean="0"/>
              <a:t> χαρακτηρίζεται η συμπεριφορά που παρεκκλίνει από τους κοινωνικούς κανόνες και δημιουργεί προβλήματα στο κοινωνικό σύνολο. Ο όρος παραβατικότητα εκφράζει αποκλίνουσες συμπεριφορές παιδιών και εφήβων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sz="4000" b="1" smtClean="0"/>
              <a:t>Αντιμετώπιση της επιθετικότητας ως πρόβλημα προς επίλυση- βήματα</a:t>
            </a:r>
          </a:p>
        </p:txBody>
      </p:sp>
      <p:sp>
        <p:nvSpPr>
          <p:cNvPr id="21507" name="Rectangle 3"/>
          <p:cNvSpPr>
            <a:spLocks noGrp="1" noChangeArrowheads="1"/>
          </p:cNvSpPr>
          <p:nvPr>
            <p:ph type="body" idx="1"/>
          </p:nvPr>
        </p:nvSpPr>
        <p:spPr>
          <a:xfrm>
            <a:off x="457200" y="2060575"/>
            <a:ext cx="8229600" cy="4537075"/>
          </a:xfrm>
        </p:spPr>
        <p:txBody>
          <a:bodyPr/>
          <a:lstStyle/>
          <a:p>
            <a:pPr eaLnBrk="1" hangingPunct="1"/>
            <a:r>
              <a:rPr lang="el-GR" smtClean="0"/>
              <a:t>διαπιστώνονται βήμα προς βήμα οι ανάγκες των συγκρουόμενων </a:t>
            </a:r>
          </a:p>
          <a:p>
            <a:pPr eaLnBrk="1" hangingPunct="1"/>
            <a:r>
              <a:rPr lang="el-GR" smtClean="0"/>
              <a:t>η διαδικασία αυτή στηρίζεται σε δεξιότητες επικοινωνίας και δημιουργικής σκέψης</a:t>
            </a:r>
          </a:p>
          <a:p>
            <a:pPr eaLnBrk="1" hangingPunct="1"/>
            <a:r>
              <a:rPr lang="el-GR" smtClean="0"/>
              <a:t>μέσα από τη συνεργατική δράση οδηγούμαστε στην εξεύρεση λύσεων που ικανοποιούν τις ανάγκες και τα συμφέροντα του καθενός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l-GR" sz="4000" b="1" smtClean="0"/>
              <a:t>Διαπραγμάτευση-διαιτησία- λήψη απόφασης</a:t>
            </a:r>
          </a:p>
        </p:txBody>
      </p:sp>
      <p:sp>
        <p:nvSpPr>
          <p:cNvPr id="22531" name="Rectangle 3"/>
          <p:cNvSpPr>
            <a:spLocks noGrp="1" noChangeArrowheads="1"/>
          </p:cNvSpPr>
          <p:nvPr>
            <p:ph type="body" idx="1"/>
          </p:nvPr>
        </p:nvSpPr>
        <p:spPr>
          <a:xfrm>
            <a:off x="457200" y="1484313"/>
            <a:ext cx="8229600" cy="5373687"/>
          </a:xfrm>
        </p:spPr>
        <p:txBody>
          <a:bodyPr/>
          <a:lstStyle/>
          <a:p>
            <a:pPr marL="609600" indent="-609600" eaLnBrk="1" hangingPunct="1">
              <a:lnSpc>
                <a:spcPct val="80000"/>
              </a:lnSpc>
            </a:pPr>
            <a:r>
              <a:rPr lang="el-GR" sz="2400" i="1" smtClean="0"/>
              <a:t>Η διαπραγμάτευση είναι διαδικασία στην οποία οι εμπλεκόμενοι στην φιλονικία ή οι εκπρόσωποι τους συναντιόνται για να συνεργαστούν, χωρίς την βοήθεια τρίτων, με στόχο να βρουν λύση στο πρόβλημα.</a:t>
            </a:r>
          </a:p>
          <a:p>
            <a:pPr marL="609600" indent="-609600" eaLnBrk="1" hangingPunct="1">
              <a:lnSpc>
                <a:spcPct val="80000"/>
              </a:lnSpc>
            </a:pPr>
            <a:r>
              <a:rPr lang="el-GR" sz="2400" i="1" smtClean="0"/>
              <a:t>Η διαιτησία από την άλλη είναι μια διαδικασία στην οποία οι εμπλεκόμενοι στη φιλονικία ή οι εκπρόσωποι τους συναντώνται για να συνεργαστούν και να βρουν λύση στο πρόβλημα με τη βοήθεια ενός ουδέτερου τρίτου, που ονομάζεται «διαιτητής». Αυτός ελέγχει την πορεία της διαδικασίας, ενώ οι εμπλεκόμενοι στη σύγκρουση ελέγχουν το αποτέλεσμα.</a:t>
            </a:r>
          </a:p>
          <a:p>
            <a:pPr marL="609600" indent="-609600" eaLnBrk="1" hangingPunct="1">
              <a:lnSpc>
                <a:spcPct val="80000"/>
              </a:lnSpc>
            </a:pPr>
            <a:r>
              <a:rPr lang="el-GR" sz="2400" i="1" smtClean="0"/>
              <a:t>Η λήψη απόφασης με συναίνεση είναι ομαδική διαδικασία, στην οποία όλοι οι εμπλεκόμενοι ή οι εκπρόσωποί τους συνεργάζονται, για να βρουν μια λύση και ένα σχέδιο δράσης αποδεκτό από όλους, ώστε να το στηρίξουν. Η συνεργασία τους μπορεί να διευκολυνθεί από έναν τρίτο, χωρίς αυτό να είναι απαραίτητο</a:t>
            </a:r>
            <a:r>
              <a:rPr lang="el-GR" sz="240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0"/>
            <a:ext cx="8229600" cy="1417638"/>
          </a:xfrm>
        </p:spPr>
        <p:txBody>
          <a:bodyPr/>
          <a:lstStyle/>
          <a:p>
            <a:pPr eaLnBrk="1" hangingPunct="1"/>
            <a:r>
              <a:rPr lang="el-GR" b="1" smtClean="0"/>
              <a:t>Έξι βήματα αντιμετώπισης της σύγκρουσης</a:t>
            </a:r>
          </a:p>
        </p:txBody>
      </p:sp>
      <p:sp>
        <p:nvSpPr>
          <p:cNvPr id="23555" name="Rectangle 3"/>
          <p:cNvSpPr>
            <a:spLocks noGrp="1" noChangeArrowheads="1"/>
          </p:cNvSpPr>
          <p:nvPr>
            <p:ph type="body" idx="1"/>
          </p:nvPr>
        </p:nvSpPr>
        <p:spPr>
          <a:xfrm>
            <a:off x="0" y="1412875"/>
            <a:ext cx="9144000" cy="5445125"/>
          </a:xfrm>
        </p:spPr>
        <p:txBody>
          <a:bodyPr/>
          <a:lstStyle/>
          <a:p>
            <a:pPr eaLnBrk="1" hangingPunct="1">
              <a:lnSpc>
                <a:spcPct val="80000"/>
              </a:lnSpc>
            </a:pPr>
            <a:r>
              <a:rPr lang="el-GR" sz="2400" smtClean="0"/>
              <a:t>Προσδιορισμός του προβλήματος και του επιπέδου επίλυσης του.</a:t>
            </a:r>
          </a:p>
          <a:p>
            <a:pPr eaLnBrk="1" hangingPunct="1">
              <a:lnSpc>
                <a:spcPct val="80000"/>
              </a:lnSpc>
            </a:pPr>
            <a:r>
              <a:rPr lang="el-GR" sz="2400" smtClean="0"/>
              <a:t>Αποστασιοποίηση των ατόμων από το πρόβλημα και διάκριση των πραγματικών ζητημάτων αντιπαράθεσης από τα ζητήματα διαπροσωπικών σχέσεων. Διατύπωση διαδικαστικών κανόνων και κανόνων του παιχνιδιού επίλυσης προβλήματος.</a:t>
            </a:r>
          </a:p>
          <a:p>
            <a:pPr eaLnBrk="1" hangingPunct="1">
              <a:lnSpc>
                <a:spcPct val="80000"/>
              </a:lnSpc>
            </a:pPr>
            <a:r>
              <a:rPr lang="el-GR" sz="2400" smtClean="0"/>
              <a:t>Εντοπισμός διαφορετικών απόψεων. Ακρόαση των απόψεων από τη σκοπιά του καθενός από τους εμπλεκόμενους.</a:t>
            </a:r>
          </a:p>
          <a:p>
            <a:pPr eaLnBrk="1" hangingPunct="1">
              <a:lnSpc>
                <a:spcPct val="80000"/>
              </a:lnSpc>
            </a:pPr>
            <a:r>
              <a:rPr lang="el-GR" sz="2400" smtClean="0"/>
              <a:t>Εντοπισμός κινήτρων, αναγκών και συμφερόντων που οδηγούν στη σύγκρουση.</a:t>
            </a:r>
          </a:p>
          <a:p>
            <a:pPr eaLnBrk="1" hangingPunct="1">
              <a:lnSpc>
                <a:spcPct val="80000"/>
              </a:lnSpc>
            </a:pPr>
            <a:r>
              <a:rPr lang="el-GR" sz="2400" smtClean="0"/>
              <a:t>Αναζήτηση εναλλακτικών επιλογών που να αποτελούν λύσεις και ικανοποιούν τα συμφέροντα όλων.</a:t>
            </a:r>
          </a:p>
          <a:p>
            <a:pPr eaLnBrk="1" hangingPunct="1">
              <a:lnSpc>
                <a:spcPct val="80000"/>
              </a:lnSpc>
            </a:pPr>
            <a:r>
              <a:rPr lang="el-GR" sz="2400" smtClean="0"/>
              <a:t>Αξιολόγηση των εναλλακτικών επιλογών με βάση αντικειμενικά κριτήρια τα οποία ορίζονται από τις επιθυμίες της μιας πλευράς. Αναζήτηση συμφωνίας που να ικανοποιεί καθένα από τους εμπλεκόμενους.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sz="3600" smtClean="0"/>
              <a:t> </a:t>
            </a:r>
            <a:r>
              <a:rPr lang="el-GR" sz="3600" b="1" smtClean="0"/>
              <a:t>Τί κάνουμε όταν διαπιστώσουμε ότι ένας μαθητής βρίσκεται σε κίνδυνο;</a:t>
            </a:r>
          </a:p>
        </p:txBody>
      </p:sp>
      <p:sp>
        <p:nvSpPr>
          <p:cNvPr id="24579" name="Rectangle 3"/>
          <p:cNvSpPr>
            <a:spLocks noGrp="1" noChangeArrowheads="1"/>
          </p:cNvSpPr>
          <p:nvPr>
            <p:ph type="body" idx="1"/>
          </p:nvPr>
        </p:nvSpPr>
        <p:spPr>
          <a:xfrm>
            <a:off x="0" y="1412875"/>
            <a:ext cx="9144000" cy="5445125"/>
          </a:xfrm>
        </p:spPr>
        <p:txBody>
          <a:bodyPr/>
          <a:lstStyle/>
          <a:p>
            <a:pPr eaLnBrk="1" hangingPunct="1">
              <a:lnSpc>
                <a:spcPct val="80000"/>
              </a:lnSpc>
            </a:pPr>
            <a:r>
              <a:rPr lang="el-GR" sz="1800" smtClean="0"/>
              <a:t>Δεν αντιδρούμε με επιθετικότητα.</a:t>
            </a:r>
          </a:p>
          <a:p>
            <a:pPr eaLnBrk="1" hangingPunct="1">
              <a:lnSpc>
                <a:spcPct val="80000"/>
              </a:lnSpc>
            </a:pPr>
            <a:r>
              <a:rPr lang="el-GR" sz="1800" smtClean="0"/>
              <a:t> Παρατηρούμε αν το πρόβλημα εμφανίζεται με πολλαπλές μορφές.</a:t>
            </a:r>
          </a:p>
          <a:p>
            <a:pPr eaLnBrk="1" hangingPunct="1">
              <a:lnSpc>
                <a:spcPct val="80000"/>
              </a:lnSpc>
            </a:pPr>
            <a:r>
              <a:rPr lang="el-GR" sz="1800" smtClean="0"/>
              <a:t> Εξετάζουμε τη συμπεριφορά σε σχέση με άλλους παράγοντες.</a:t>
            </a:r>
          </a:p>
          <a:p>
            <a:pPr eaLnBrk="1" hangingPunct="1">
              <a:lnSpc>
                <a:spcPct val="80000"/>
              </a:lnSpc>
            </a:pPr>
            <a:r>
              <a:rPr lang="el-GR" sz="1800" smtClean="0"/>
              <a:t> Εξετάζουμε τους παράγοντες σε εξελικτική προοπτική.</a:t>
            </a:r>
          </a:p>
          <a:p>
            <a:pPr eaLnBrk="1" hangingPunct="1">
              <a:lnSpc>
                <a:spcPct val="80000"/>
              </a:lnSpc>
            </a:pPr>
            <a:r>
              <a:rPr lang="el-GR" sz="1800" smtClean="0"/>
              <a:t> Δεν ξεχνούμε ότι υπάρχει πραγματικός κίνδυνος παρερμηνείας.</a:t>
            </a:r>
          </a:p>
          <a:p>
            <a:pPr eaLnBrk="1" hangingPunct="1">
              <a:lnSpc>
                <a:spcPct val="80000"/>
              </a:lnSpc>
            </a:pPr>
            <a:r>
              <a:rPr lang="el-GR" sz="1800" smtClean="0"/>
              <a:t> Δεν ξεχνούμε ότι βασική αρχή της αποτελεσματικότητας του σχολείου είναι ότι αναγνωρίζει σε κάθε παιδί τη δυνατότητα να ξεπερνάει δύσκολες καταστάσεις και να ελέγχει αρνητικά συναισθήματα και συμπεριφορές.</a:t>
            </a:r>
          </a:p>
          <a:p>
            <a:pPr eaLnBrk="1" hangingPunct="1">
              <a:lnSpc>
                <a:spcPct val="80000"/>
              </a:lnSpc>
            </a:pPr>
            <a:r>
              <a:rPr lang="el-GR" sz="1800" smtClean="0"/>
              <a:t> Αν δεν υπάρχει άμεσος κίνδυνος:</a:t>
            </a:r>
          </a:p>
          <a:p>
            <a:pPr eaLnBrk="1" hangingPunct="1">
              <a:lnSpc>
                <a:spcPct val="80000"/>
              </a:lnSpc>
            </a:pPr>
            <a:r>
              <a:rPr lang="el-GR" sz="1800" smtClean="0"/>
              <a:t>Ζητούμε τη βοήθεια σχολικού ψυχολόγου, ειδικού δασκάλου ή άλλου ειδικού. Αυτός αναλαμβάνει την ευθύνη για ό, τι χρειάζεται να γίνει.</a:t>
            </a:r>
          </a:p>
          <a:p>
            <a:pPr eaLnBrk="1" hangingPunct="1">
              <a:lnSpc>
                <a:spcPct val="80000"/>
              </a:lnSpc>
            </a:pPr>
            <a:r>
              <a:rPr lang="el-GR" sz="1800" smtClean="0"/>
              <a:t> Αν εκτιμηθεί ότι το πρόβλημα είναι σοβαρό:</a:t>
            </a:r>
          </a:p>
          <a:p>
            <a:pPr eaLnBrk="1" hangingPunct="1">
              <a:lnSpc>
                <a:spcPct val="80000"/>
              </a:lnSpc>
            </a:pPr>
            <a:r>
              <a:rPr lang="el-GR" sz="1800" smtClean="0"/>
              <a:t>Ενημερώνονται με εχεμύθεια αμέσως οι γονείς και ζητούμε τη συνεργασία τους, αν χρειάζονται παρεμβάσεις που αφορούν το παιδί.</a:t>
            </a:r>
          </a:p>
          <a:p>
            <a:pPr eaLnBrk="1" hangingPunct="1">
              <a:lnSpc>
                <a:spcPct val="80000"/>
              </a:lnSpc>
            </a:pPr>
            <a:r>
              <a:rPr lang="el-GR" sz="1800" smtClean="0"/>
              <a:t> Αν ένα παιδί βρεθεί εκτός ελέγχου και απειλείται με κίνδυνο η ζωή του ή η ζωή άλλων ατόμων :</a:t>
            </a:r>
          </a:p>
          <a:p>
            <a:pPr eaLnBrk="1" hangingPunct="1">
              <a:lnSpc>
                <a:spcPct val="80000"/>
              </a:lnSpc>
            </a:pPr>
            <a:r>
              <a:rPr lang="el-GR" sz="1800" smtClean="0"/>
              <a:t> Ειδοποιούμε επειγόντως τη διοίκηση του σχολείου και το σχολικό ψυχολόγο, το Σύμβουλο, τους γονείς.</a:t>
            </a:r>
          </a:p>
          <a:p>
            <a:pPr eaLnBrk="1" hangingPunct="1">
              <a:lnSpc>
                <a:spcPct val="80000"/>
              </a:lnSpc>
            </a:pPr>
            <a:r>
              <a:rPr lang="el-GR" sz="1800" smtClean="0"/>
              <a:t> Αποφεύγουμε αυταρχικές αντιδράσεις, επιθετικές κινήσεις, απειλές.</a:t>
            </a:r>
          </a:p>
          <a:p>
            <a:pPr eaLnBrk="1" hangingPunct="1">
              <a:lnSpc>
                <a:spcPct val="80000"/>
              </a:lnSpc>
            </a:pPr>
            <a:r>
              <a:rPr lang="el-GR" sz="1800" smtClean="0"/>
              <a:t> Προσεγγίζουν το παιδί μόνον άτομα που μπορούν να το ηρεμήσουν, επικοινωνώντας μαζί του με ανοιχτές ερωτήσεις.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sz="3600" b="1" smtClean="0"/>
              <a:t>Καλλιέργεια της ικανότητας εποικοδομητικής επίλυσης συγκρούσεων</a:t>
            </a:r>
            <a:r>
              <a:rPr lang="el-GR" sz="3600" smtClean="0"/>
              <a:t> </a:t>
            </a:r>
          </a:p>
        </p:txBody>
      </p:sp>
      <p:sp>
        <p:nvSpPr>
          <p:cNvPr id="25603" name="Rectangle 3"/>
          <p:cNvSpPr>
            <a:spLocks noGrp="1" noChangeArrowheads="1"/>
          </p:cNvSpPr>
          <p:nvPr>
            <p:ph type="body" idx="1"/>
          </p:nvPr>
        </p:nvSpPr>
        <p:spPr>
          <a:xfrm>
            <a:off x="0" y="1700213"/>
            <a:ext cx="9144000" cy="5157787"/>
          </a:xfrm>
        </p:spPr>
        <p:txBody>
          <a:bodyPr/>
          <a:lstStyle/>
          <a:p>
            <a:pPr eaLnBrk="1" hangingPunct="1">
              <a:lnSpc>
                <a:spcPct val="90000"/>
              </a:lnSpc>
            </a:pPr>
            <a:r>
              <a:rPr lang="el-GR" sz="2800" smtClean="0"/>
              <a:t>πρότυπο χειρισμού της επιθετικότητας και των συγκρούσεων.</a:t>
            </a:r>
          </a:p>
          <a:p>
            <a:pPr eaLnBrk="1" hangingPunct="1">
              <a:lnSpc>
                <a:spcPct val="90000"/>
              </a:lnSpc>
            </a:pPr>
            <a:r>
              <a:rPr lang="el-GR" sz="2800" smtClean="0"/>
              <a:t>Κατανόηση των πηγών της δυναμικής της σύγκρουσης, διαφύλαξη των σχέσεων και δημιουργία ασφαλούς περιβάλλοντος, ανάπτυξη ικανοτήτων επίλυσης συγκρούσεων με το παράδειγμα και την άσκηση καθώς και καλλιέργεια μιας σειράς από ικανότητες (επικοινωνία, δημιουργική σκέψη, κριτική σκέψη κτλ.) που. σύμφωνα με στοιχεία των σχετικών ερευνών, αποτελούν τον ακρογωνιαίο λίθο της ικανότητας επίλυσης των συγκρούσεων γενικότερα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b="1" smtClean="0"/>
              <a:t>Ικανότητα επίλυσης συγκρούσεων</a:t>
            </a:r>
          </a:p>
        </p:txBody>
      </p:sp>
      <p:sp>
        <p:nvSpPr>
          <p:cNvPr id="26627" name="Rectangle 3"/>
          <p:cNvSpPr>
            <a:spLocks noGrp="1" noChangeArrowheads="1"/>
          </p:cNvSpPr>
          <p:nvPr>
            <p:ph type="body" idx="1"/>
          </p:nvPr>
        </p:nvSpPr>
        <p:spPr>
          <a:xfrm>
            <a:off x="457200" y="1916113"/>
            <a:ext cx="8229600" cy="4608512"/>
          </a:xfrm>
        </p:spPr>
        <p:txBody>
          <a:bodyPr/>
          <a:lstStyle/>
          <a:p>
            <a:pPr eaLnBrk="1" hangingPunct="1"/>
            <a:r>
              <a:rPr lang="el-GR" smtClean="0"/>
              <a:t> ευκαιρίες για δραστηριοποίηση,</a:t>
            </a:r>
          </a:p>
          <a:p>
            <a:pPr eaLnBrk="1" hangingPunct="1"/>
            <a:r>
              <a:rPr lang="el-GR" smtClean="0"/>
              <a:t> ανάπτυξη δεξιοτήτων επίλυσης προβλημάτων και</a:t>
            </a:r>
          </a:p>
          <a:p>
            <a:pPr eaLnBrk="1" hangingPunct="1"/>
            <a:r>
              <a:rPr lang="el-GR" smtClean="0"/>
              <a:t> αναγνώριση, δηλαδή θετική εκτίμηση, από τον περίγυρο για κάθε επιτυχία.</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el-GR" smtClean="0"/>
          </a:p>
        </p:txBody>
      </p:sp>
      <p:sp>
        <p:nvSpPr>
          <p:cNvPr id="27651" name="Rectangle 3"/>
          <p:cNvSpPr>
            <a:spLocks noGrp="1" noChangeArrowheads="1"/>
          </p:cNvSpPr>
          <p:nvPr>
            <p:ph type="body" idx="1"/>
          </p:nvPr>
        </p:nvSpPr>
        <p:spPr>
          <a:xfrm>
            <a:off x="468313" y="1600200"/>
            <a:ext cx="8218487" cy="4525963"/>
          </a:xfrm>
        </p:spPr>
        <p:txBody>
          <a:bodyPr/>
          <a:lstStyle/>
          <a:p>
            <a:pPr eaLnBrk="1" hangingPunct="1"/>
            <a:endParaRPr lang="el-GR" smtClean="0"/>
          </a:p>
        </p:txBody>
      </p:sp>
      <p:pic>
        <p:nvPicPr>
          <p:cNvPr id="27652" name="Picture 4"/>
          <p:cNvPicPr>
            <a:picLocks noChangeAspect="1" noChangeArrowheads="1"/>
          </p:cNvPicPr>
          <p:nvPr/>
        </p:nvPicPr>
        <p:blipFill>
          <a:blip r:embed="rId2"/>
          <a:srcRect/>
          <a:stretch>
            <a:fillRect/>
          </a:stretch>
        </p:blipFill>
        <p:spPr bwMode="auto">
          <a:xfrm>
            <a:off x="827088" y="404813"/>
            <a:ext cx="7632700" cy="612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29600" cy="1930400"/>
          </a:xfrm>
        </p:spPr>
        <p:txBody>
          <a:bodyPr/>
          <a:lstStyle/>
          <a:p>
            <a:pPr eaLnBrk="1" hangingPunct="1"/>
            <a:r>
              <a:rPr lang="el-GR" smtClean="0"/>
              <a:t>Ευχαριστούμε για την προσοχή σας</a:t>
            </a:r>
          </a:p>
        </p:txBody>
      </p:sp>
      <p:sp>
        <p:nvSpPr>
          <p:cNvPr id="28675" name="Rectangle 3"/>
          <p:cNvSpPr>
            <a:spLocks noGrp="1" noChangeArrowheads="1"/>
          </p:cNvSpPr>
          <p:nvPr>
            <p:ph type="body" idx="1"/>
          </p:nvPr>
        </p:nvSpPr>
        <p:spPr>
          <a:xfrm>
            <a:off x="250825" y="2636838"/>
            <a:ext cx="8893175" cy="3489325"/>
          </a:xfrm>
        </p:spPr>
        <p:txBody>
          <a:bodyPr/>
          <a:lstStyle/>
          <a:p>
            <a:pPr eaLnBrk="1" hangingPunct="1"/>
            <a:endParaRPr lang="el-GR" smtClean="0"/>
          </a:p>
          <a:p>
            <a:pPr eaLnBrk="1" hangingPunct="1"/>
            <a:r>
              <a:rPr lang="el-GR" sz="3600" smtClean="0"/>
              <a:t>Δημήτριος Καραΐσκος – ψυχίατρος</a:t>
            </a:r>
          </a:p>
          <a:p>
            <a:pPr eaLnBrk="1" hangingPunct="1"/>
            <a:endParaRPr lang="el-GR" sz="3600" smtClean="0"/>
          </a:p>
          <a:p>
            <a:pPr eaLnBrk="1" hangingPunct="1"/>
            <a:r>
              <a:rPr lang="el-GR" sz="3600" smtClean="0"/>
              <a:t>Σταύρος Παπαδόπουλος - ψυχολόγος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1125538"/>
          </a:xfrm>
        </p:spPr>
        <p:txBody>
          <a:bodyPr/>
          <a:lstStyle/>
          <a:p>
            <a:pPr eaLnBrk="1" hangingPunct="1"/>
            <a:r>
              <a:rPr lang="el-GR" b="1" smtClean="0"/>
              <a:t>Παραβατικότητα και ανήλικος</a:t>
            </a:r>
          </a:p>
        </p:txBody>
      </p:sp>
      <p:sp>
        <p:nvSpPr>
          <p:cNvPr id="4099" name="Rectangle 3"/>
          <p:cNvSpPr>
            <a:spLocks noGrp="1" noChangeArrowheads="1"/>
          </p:cNvSpPr>
          <p:nvPr>
            <p:ph type="body" idx="1"/>
          </p:nvPr>
        </p:nvSpPr>
        <p:spPr>
          <a:xfrm>
            <a:off x="457200" y="981075"/>
            <a:ext cx="8229600" cy="5876925"/>
          </a:xfrm>
        </p:spPr>
        <p:txBody>
          <a:bodyPr/>
          <a:lstStyle/>
          <a:p>
            <a:pPr eaLnBrk="1" hangingPunct="1"/>
            <a:r>
              <a:rPr lang="el-GR" smtClean="0"/>
              <a:t>Η </a:t>
            </a:r>
            <a:r>
              <a:rPr lang="el-GR" b="1" smtClean="0"/>
              <a:t>παραβατικότητα των ανηλίκων</a:t>
            </a:r>
            <a:r>
              <a:rPr lang="el-GR" smtClean="0"/>
              <a:t> είναι ένα σοβαρό πρόβλημα που παρατηρείται τόσο στην Ελλάδα όσο και παγκοσμίως. Αφορά το πιο ευάλωτο τμήμα της κοινωνίας μας, τα παιδιά και τους εφήβους, οι θύτες αλλά και τα θύματα είναι ανήλικοι</a:t>
            </a:r>
            <a:r>
              <a:rPr lang="en-US" smtClean="0"/>
              <a:t>.</a:t>
            </a:r>
          </a:p>
          <a:p>
            <a:pPr eaLnBrk="1" hangingPunct="1"/>
            <a:r>
              <a:rPr lang="el-GR" smtClean="0"/>
              <a:t>Σημαντικά αυξημένος κίνδυνος στα αγόρια-δεν πρέπει να παραβλέπουμε και τη συμμετοχή κοριτσιών ιδιαιτέρα σε άλλες μορφές όπως διαδικτυακή παρενόχληση-κακοποίηση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l-GR" b="1" smtClean="0"/>
              <a:t>Πεδία τυπικών συγκρούσεων</a:t>
            </a:r>
          </a:p>
        </p:txBody>
      </p:sp>
      <p:sp>
        <p:nvSpPr>
          <p:cNvPr id="5123" name="Rectangle 3"/>
          <p:cNvSpPr>
            <a:spLocks noGrp="1" noChangeArrowheads="1"/>
          </p:cNvSpPr>
          <p:nvPr>
            <p:ph type="body" idx="1"/>
          </p:nvPr>
        </p:nvSpPr>
        <p:spPr/>
        <p:txBody>
          <a:bodyPr/>
          <a:lstStyle/>
          <a:p>
            <a:pPr eaLnBrk="1" hangingPunct="1"/>
            <a:endParaRPr lang="el-GR" smtClean="0"/>
          </a:p>
        </p:txBody>
      </p:sp>
      <p:pic>
        <p:nvPicPr>
          <p:cNvPr id="5124" name="Picture 4"/>
          <p:cNvPicPr>
            <a:picLocks noChangeAspect="1" noChangeArrowheads="1"/>
          </p:cNvPicPr>
          <p:nvPr/>
        </p:nvPicPr>
        <p:blipFill>
          <a:blip r:embed="rId2"/>
          <a:srcRect/>
          <a:stretch>
            <a:fillRect/>
          </a:stretch>
        </p:blipFill>
        <p:spPr bwMode="auto">
          <a:xfrm>
            <a:off x="900113" y="1557338"/>
            <a:ext cx="7056437" cy="434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l-GR" sz="2800" b="1" smtClean="0"/>
              <a:t>Βία στην παιδική και εφηβική ηλικία και προγνωστικοί δείκτες εξέλιξης παρατατικού παιδιού</a:t>
            </a:r>
            <a:r>
              <a:rPr lang="el-GR" sz="2800" smtClean="0"/>
              <a:t/>
            </a:r>
            <a:br>
              <a:rPr lang="el-GR" sz="2800" smtClean="0"/>
            </a:br>
            <a:endParaRPr lang="el-GR" sz="2800" smtClean="0"/>
          </a:p>
        </p:txBody>
      </p:sp>
      <p:sp>
        <p:nvSpPr>
          <p:cNvPr id="6147" name="Rectangle 3"/>
          <p:cNvSpPr>
            <a:spLocks noGrp="1" noChangeArrowheads="1"/>
          </p:cNvSpPr>
          <p:nvPr>
            <p:ph type="body" idx="1"/>
          </p:nvPr>
        </p:nvSpPr>
        <p:spPr>
          <a:xfrm>
            <a:off x="457200" y="1412875"/>
            <a:ext cx="8229600" cy="4713288"/>
          </a:xfrm>
        </p:spPr>
        <p:txBody>
          <a:bodyPr/>
          <a:lstStyle/>
          <a:p>
            <a:pPr eaLnBrk="1" hangingPunct="1">
              <a:lnSpc>
                <a:spcPct val="80000"/>
              </a:lnSpc>
            </a:pPr>
            <a:r>
              <a:rPr lang="el-GR" sz="2400" b="1" smtClean="0"/>
              <a:t>Η παραβατική συμπεριφορά </a:t>
            </a:r>
            <a:r>
              <a:rPr lang="el-GR" sz="2400" smtClean="0"/>
              <a:t>μπορεί να ξεκινήσει με πολλούς τρόπους. </a:t>
            </a:r>
          </a:p>
          <a:p>
            <a:pPr eaLnBrk="1" hangingPunct="1">
              <a:lnSpc>
                <a:spcPct val="80000"/>
              </a:lnSpc>
            </a:pPr>
            <a:r>
              <a:rPr lang="el-GR" sz="2400" smtClean="0"/>
              <a:t>Κάποια παιδιά εμφανίζουν προβλήματα στη συμπεριφορά από μικρή ηλικία που σταδιακά εξελίσσονται σε πιο σοβαρές δυσκολίες πριν και κατά τη διάρκεια της εφηβείας.  </a:t>
            </a:r>
          </a:p>
          <a:p>
            <a:pPr eaLnBrk="1" hangingPunct="1">
              <a:lnSpc>
                <a:spcPct val="80000"/>
              </a:lnSpc>
            </a:pPr>
            <a:r>
              <a:rPr lang="el-GR" sz="2400" smtClean="0"/>
              <a:t>Η επιθετικότητα στην παιδική ηλικία είναι ένας καλός προγνωστικός δείκτης βίαιης συμπεριφοράς στην εφηβεία και την πρώιμη ενήλικο ζωή. </a:t>
            </a:r>
          </a:p>
          <a:p>
            <a:pPr eaLnBrk="1" hangingPunct="1">
              <a:lnSpc>
                <a:spcPct val="80000"/>
              </a:lnSpc>
            </a:pPr>
            <a:r>
              <a:rPr lang="el-GR" sz="2400" smtClean="0"/>
              <a:t>Ποσοστό 20-45% των αγοριών και 47-69% των κοριτσιών που εκδηλώνουν σοβαρές εγκληματικές και βίαιες συμπεριφορές έχουν ακολουθήσει κατά τη διάρκεια της ζωής τους ένα «αναπτυξιακό μονοπάτι» που τους οδήγησε στην παραβατικότητα. </a:t>
            </a:r>
          </a:p>
          <a:p>
            <a:pPr eaLnBrk="1" hangingPunct="1">
              <a:lnSpc>
                <a:spcPct val="80000"/>
              </a:lnSpc>
            </a:pPr>
            <a:r>
              <a:rPr lang="el-GR" sz="2400" smtClean="0"/>
              <a:t>Πολλοί ανήλικοι εμπλέκονται σε εγκληματικές πράξεις για σύντομα μόνο χρονικά διαστήματα. </a:t>
            </a:r>
          </a:p>
          <a:p>
            <a:pPr eaLnBrk="1" hangingPunct="1">
              <a:lnSpc>
                <a:spcPct val="80000"/>
              </a:lnSpc>
            </a:pPr>
            <a:r>
              <a:rPr lang="el-GR" sz="2400" smtClean="0"/>
              <a:t>Συχνό κίνητρο η αναζήτηση περιπέτειας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l-GR" sz="4000" b="1" smtClean="0"/>
              <a:t>Η εφηβεία ως μεταβατική κατάσταση</a:t>
            </a:r>
            <a:r>
              <a:rPr lang="el-GR" sz="4000" smtClean="0"/>
              <a:t> </a:t>
            </a:r>
          </a:p>
        </p:txBody>
      </p:sp>
      <p:sp>
        <p:nvSpPr>
          <p:cNvPr id="7171" name="Rectangle 3"/>
          <p:cNvSpPr>
            <a:spLocks noGrp="1" noChangeArrowheads="1"/>
          </p:cNvSpPr>
          <p:nvPr>
            <p:ph type="body" idx="1"/>
          </p:nvPr>
        </p:nvSpPr>
        <p:spPr/>
        <p:txBody>
          <a:bodyPr/>
          <a:lstStyle/>
          <a:p>
            <a:pPr eaLnBrk="1" hangingPunct="1">
              <a:lnSpc>
                <a:spcPct val="90000"/>
              </a:lnSpc>
            </a:pPr>
            <a:r>
              <a:rPr lang="el-GR" sz="2800" smtClean="0"/>
              <a:t>επαναστατικότητα του εφήβου ως προς τους γονείς το σχολείο και την κοινωνία </a:t>
            </a:r>
            <a:endParaRPr lang="en-US" sz="2800" smtClean="0"/>
          </a:p>
          <a:p>
            <a:pPr eaLnBrk="1" hangingPunct="1">
              <a:lnSpc>
                <a:spcPct val="90000"/>
              </a:lnSpc>
            </a:pPr>
            <a:r>
              <a:rPr lang="el-GR" sz="2800" smtClean="0"/>
              <a:t>ο έφηβος επαναστατεί και αμφισβητεί τα όρια που του θέτουν οι γονείς </a:t>
            </a:r>
            <a:endParaRPr lang="en-US" sz="2800" smtClean="0"/>
          </a:p>
          <a:p>
            <a:pPr eaLnBrk="1" hangingPunct="1">
              <a:lnSpc>
                <a:spcPct val="90000"/>
              </a:lnSpc>
            </a:pPr>
            <a:r>
              <a:rPr lang="el-GR" sz="2800" smtClean="0"/>
              <a:t>λειτουργεί ανταγωνιστικά στο ρόλο των γονιών του</a:t>
            </a:r>
            <a:endParaRPr lang="en-US" sz="2800" smtClean="0"/>
          </a:p>
          <a:p>
            <a:pPr eaLnBrk="1" hangingPunct="1">
              <a:lnSpc>
                <a:spcPct val="90000"/>
              </a:lnSpc>
            </a:pPr>
            <a:r>
              <a:rPr lang="el-GR" sz="2800" smtClean="0"/>
              <a:t>αμφισβήτηση στους καθηγητές και κατ' επέκταση στο ίδιο το σχολείο, </a:t>
            </a:r>
            <a:endParaRPr lang="en-US" sz="2800" smtClean="0"/>
          </a:p>
          <a:p>
            <a:pPr eaLnBrk="1" hangingPunct="1">
              <a:lnSpc>
                <a:spcPct val="90000"/>
              </a:lnSpc>
            </a:pPr>
            <a:r>
              <a:rPr lang="el-GR" sz="2800" smtClean="0"/>
              <a:t>μία γενικότερη αμφισβήτηση της κοινωνίας - "του κόσμου των μεγάλων"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1417638"/>
          </a:xfrm>
        </p:spPr>
        <p:txBody>
          <a:bodyPr/>
          <a:lstStyle/>
          <a:p>
            <a:pPr eaLnBrk="1" hangingPunct="1"/>
            <a:r>
              <a:rPr lang="el-GR" b="1" smtClean="0"/>
              <a:t>Ποιες είναι οι αιτίες;</a:t>
            </a:r>
            <a:r>
              <a:rPr lang="el-GR" smtClean="0"/>
              <a:t> </a:t>
            </a:r>
          </a:p>
        </p:txBody>
      </p:sp>
      <p:sp>
        <p:nvSpPr>
          <p:cNvPr id="8195" name="Rectangle 3"/>
          <p:cNvSpPr>
            <a:spLocks noGrp="1" noChangeArrowheads="1"/>
          </p:cNvSpPr>
          <p:nvPr>
            <p:ph type="body" idx="1"/>
          </p:nvPr>
        </p:nvSpPr>
        <p:spPr>
          <a:xfrm>
            <a:off x="457200" y="1268413"/>
            <a:ext cx="8229600" cy="5589587"/>
          </a:xfrm>
        </p:spPr>
        <p:txBody>
          <a:bodyPr/>
          <a:lstStyle/>
          <a:p>
            <a:pPr eaLnBrk="1" hangingPunct="1">
              <a:lnSpc>
                <a:spcPct val="80000"/>
              </a:lnSpc>
            </a:pPr>
            <a:r>
              <a:rPr lang="el-GR" sz="2400" smtClean="0"/>
              <a:t>Ο έφηβος</a:t>
            </a:r>
          </a:p>
          <a:p>
            <a:pPr eaLnBrk="1" hangingPunct="1">
              <a:lnSpc>
                <a:spcPct val="80000"/>
              </a:lnSpc>
              <a:buFont typeface="Wingdings" pitchFamily="2" charset="2"/>
              <a:buChar char="Ø"/>
            </a:pPr>
            <a:r>
              <a:rPr lang="el-GR" sz="2400" smtClean="0"/>
              <a:t>αποκτά περισσότερη δύναμη στη σχέση του με τους γονείς του </a:t>
            </a:r>
            <a:endParaRPr lang="en-US" sz="2400" smtClean="0"/>
          </a:p>
          <a:p>
            <a:pPr eaLnBrk="1" hangingPunct="1">
              <a:lnSpc>
                <a:spcPct val="80000"/>
              </a:lnSpc>
              <a:buFont typeface="Wingdings" pitchFamily="2" charset="2"/>
              <a:buChar char="Ø"/>
            </a:pPr>
            <a:r>
              <a:rPr lang="el-GR" sz="2400" smtClean="0"/>
              <a:t>διαπιστώνει την ασυνέπεια των μεγάλων</a:t>
            </a:r>
            <a:endParaRPr lang="en-US" sz="2400" smtClean="0"/>
          </a:p>
          <a:p>
            <a:pPr eaLnBrk="1" hangingPunct="1">
              <a:lnSpc>
                <a:spcPct val="80000"/>
              </a:lnSpc>
              <a:buFont typeface="Wingdings" pitchFamily="2" charset="2"/>
              <a:buChar char="Ø"/>
            </a:pPr>
            <a:r>
              <a:rPr lang="el-GR" sz="2400" smtClean="0"/>
              <a:t> αντιδρά προκειμένου να απαλλαχτεί τουλάχιστον προσωρινά από τις προσδοκίες τους</a:t>
            </a:r>
            <a:endParaRPr lang="en-US" sz="2400" smtClean="0"/>
          </a:p>
          <a:p>
            <a:pPr eaLnBrk="1" hangingPunct="1">
              <a:lnSpc>
                <a:spcPct val="80000"/>
              </a:lnSpc>
              <a:buFont typeface="Wingdings" pitchFamily="2" charset="2"/>
              <a:buChar char="Ø"/>
            </a:pPr>
            <a:r>
              <a:rPr lang="el-GR" sz="2400" smtClean="0"/>
              <a:t>Αδυνατεί στην ισόρροπη συσχέτιση του θέλω και του πρέπει. </a:t>
            </a:r>
          </a:p>
          <a:p>
            <a:pPr eaLnBrk="1" hangingPunct="1">
              <a:lnSpc>
                <a:spcPct val="80000"/>
              </a:lnSpc>
            </a:pPr>
            <a:r>
              <a:rPr lang="en-US" sz="2400" smtClean="0"/>
              <a:t>O </a:t>
            </a:r>
            <a:r>
              <a:rPr lang="el-GR" sz="2400" smtClean="0"/>
              <a:t>εφηβικός εγωκεντρισμός που αποσκοπεί στην ανάπτυξη της εικόνας του σωματικού εαυτού και στη διαμόρφωση ταυτότητας του Εγώ</a:t>
            </a:r>
            <a:endParaRPr lang="en-US" sz="2400" smtClean="0"/>
          </a:p>
          <a:p>
            <a:pPr eaLnBrk="1" hangingPunct="1">
              <a:lnSpc>
                <a:spcPct val="80000"/>
              </a:lnSpc>
            </a:pPr>
            <a:r>
              <a:rPr lang="el-GR" sz="2400" smtClean="0"/>
              <a:t>  αναντιστοιχία των προτύπων που του προβάλλονται και τα μέσα που του παρέχονται για την υλοποίηση των στόχων του</a:t>
            </a:r>
            <a:endParaRPr lang="en-US" sz="2400" smtClean="0"/>
          </a:p>
          <a:p>
            <a:pPr eaLnBrk="1" hangingPunct="1">
              <a:lnSpc>
                <a:spcPct val="80000"/>
              </a:lnSpc>
            </a:pPr>
            <a:r>
              <a:rPr lang="el-GR" sz="2400" smtClean="0"/>
              <a:t>ανάπτυξη της σεξουαλικότητας, τις διακυμάνσεις στην αυτοεκτίμησή των εφήβων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l-GR" b="1" smtClean="0"/>
              <a:t>ΠΑΡΑΓΟΝΤΕΣ ΚΙΝΔΥΝΟΥ</a:t>
            </a:r>
          </a:p>
        </p:txBody>
      </p:sp>
      <p:sp>
        <p:nvSpPr>
          <p:cNvPr id="9219" name="Rectangle 3"/>
          <p:cNvSpPr>
            <a:spLocks noGrp="1" noChangeArrowheads="1"/>
          </p:cNvSpPr>
          <p:nvPr>
            <p:ph type="body" idx="1"/>
          </p:nvPr>
        </p:nvSpPr>
        <p:spPr/>
        <p:txBody>
          <a:bodyPr/>
          <a:lstStyle/>
          <a:p>
            <a:pPr eaLnBrk="1" hangingPunct="1"/>
            <a:r>
              <a:rPr lang="el-GR" b="1" smtClean="0"/>
              <a:t>Κανένας</a:t>
            </a:r>
            <a:r>
              <a:rPr lang="el-GR" smtClean="0"/>
              <a:t> παράγοντας δεν ευθύνεται απόλυτα για την παραβατικότητα των ανηλίκων, η</a:t>
            </a:r>
            <a:r>
              <a:rPr lang="el-GR" b="1" smtClean="0"/>
              <a:t> πιθανότητα </a:t>
            </a:r>
            <a:r>
              <a:rPr lang="el-GR" smtClean="0"/>
              <a:t>όμως να εμπλακεί ένας νέος σε παραπτώματα </a:t>
            </a:r>
            <a:r>
              <a:rPr lang="el-GR" b="1" smtClean="0"/>
              <a:t>αυξάνει</a:t>
            </a:r>
            <a:r>
              <a:rPr lang="el-GR" smtClean="0"/>
              <a:t>, όσο αυξάνει ο αριθμός των παραγόντων κινδύνου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l-GR" b="1" i="1" smtClean="0"/>
              <a:t>ΠΑΡΑΓΟΝΤΕΣ ΚΙΝΔΥΝΟΥ</a:t>
            </a:r>
          </a:p>
        </p:txBody>
      </p:sp>
      <p:sp>
        <p:nvSpPr>
          <p:cNvPr id="10243" name="Rectangle 3"/>
          <p:cNvSpPr>
            <a:spLocks noGrp="1" noChangeArrowheads="1"/>
          </p:cNvSpPr>
          <p:nvPr>
            <p:ph type="body" idx="1"/>
          </p:nvPr>
        </p:nvSpPr>
        <p:spPr>
          <a:xfrm>
            <a:off x="457200" y="1196975"/>
            <a:ext cx="8229600" cy="4929188"/>
          </a:xfrm>
        </p:spPr>
        <p:txBody>
          <a:bodyPr/>
          <a:lstStyle/>
          <a:p>
            <a:pPr marL="533400" indent="-533400" eaLnBrk="1" hangingPunct="1">
              <a:lnSpc>
                <a:spcPct val="90000"/>
              </a:lnSpc>
            </a:pPr>
            <a:r>
              <a:rPr lang="el-GR" smtClean="0"/>
              <a:t>Η διαλυμένη ή δυσλειτουργική οικογένεια</a:t>
            </a:r>
            <a:endParaRPr lang="en-US" smtClean="0"/>
          </a:p>
          <a:p>
            <a:pPr marL="533400" indent="-533400" eaLnBrk="1" hangingPunct="1">
              <a:lnSpc>
                <a:spcPct val="90000"/>
              </a:lnSpc>
            </a:pPr>
            <a:r>
              <a:rPr lang="el-GR" smtClean="0"/>
              <a:t>Η κοινωνικό-οικονομική περιθωριοποίηση και η φτώχεια </a:t>
            </a:r>
            <a:endParaRPr lang="en-US" smtClean="0"/>
          </a:p>
          <a:p>
            <a:pPr marL="533400" indent="-533400" eaLnBrk="1" hangingPunct="1">
              <a:lnSpc>
                <a:spcPct val="90000"/>
              </a:lnSpc>
            </a:pPr>
            <a:r>
              <a:rPr lang="el-GR" smtClean="0"/>
              <a:t>Η σχολική αποτυχία </a:t>
            </a:r>
            <a:endParaRPr lang="en-US" smtClean="0"/>
          </a:p>
          <a:p>
            <a:pPr marL="533400" indent="-533400" eaLnBrk="1" hangingPunct="1">
              <a:lnSpc>
                <a:spcPct val="90000"/>
              </a:lnSpc>
            </a:pPr>
            <a:r>
              <a:rPr lang="el-GR" smtClean="0"/>
              <a:t>Η ανεργία </a:t>
            </a:r>
            <a:endParaRPr lang="en-US" smtClean="0"/>
          </a:p>
          <a:p>
            <a:pPr marL="533400" indent="-533400" eaLnBrk="1" hangingPunct="1">
              <a:lnSpc>
                <a:spcPct val="90000"/>
              </a:lnSpc>
            </a:pPr>
            <a:r>
              <a:rPr lang="el-GR" smtClean="0"/>
              <a:t>Η προβολή της βίας από τα ΜΜΕ </a:t>
            </a:r>
            <a:endParaRPr lang="en-US" smtClean="0"/>
          </a:p>
          <a:p>
            <a:pPr marL="533400" indent="-533400" eaLnBrk="1" hangingPunct="1">
              <a:lnSpc>
                <a:spcPct val="90000"/>
              </a:lnSpc>
            </a:pPr>
            <a:r>
              <a:rPr lang="el-GR" smtClean="0"/>
              <a:t>Η χρήση αλκοόλ και ναρκωτικών ουσιών </a:t>
            </a:r>
            <a:endParaRPr lang="en-US" smtClean="0"/>
          </a:p>
          <a:p>
            <a:pPr marL="533400" indent="-533400" eaLnBrk="1" hangingPunct="1">
              <a:lnSpc>
                <a:spcPct val="90000"/>
              </a:lnSpc>
            </a:pPr>
            <a:r>
              <a:rPr lang="el-GR" smtClean="0"/>
              <a:t>Οι αξίες της σύγχρονης κοινωνίας </a:t>
            </a:r>
            <a:endParaRPr lang="en-US" smtClean="0"/>
          </a:p>
          <a:p>
            <a:pPr marL="533400" indent="-533400" eaLnBrk="1" hangingPunct="1">
              <a:lnSpc>
                <a:spcPct val="90000"/>
              </a:lnSpc>
            </a:pPr>
            <a:r>
              <a:rPr lang="el-GR" smtClean="0"/>
              <a:t>Ψυχολογικά και συμπεριφορικά χαρακτηριστικά </a:t>
            </a:r>
            <a:endParaRPr lang="en-US" smtClean="0"/>
          </a:p>
          <a:p>
            <a:pPr marL="533400" indent="-533400" eaLnBrk="1" hangingPunct="1">
              <a:lnSpc>
                <a:spcPct val="90000"/>
              </a:lnSpc>
            </a:pPr>
            <a:r>
              <a:rPr lang="el-GR" smtClean="0"/>
              <a:t>Βιολογικά χαρακτηριστικά</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200" b="1" i="0" u="none" strike="noStrike" cap="none" normalizeH="0" baseline="0" smtClean="0">
            <a:ln>
              <a:noFill/>
            </a:ln>
            <a:solidFill>
              <a:schemeClr val="tx1"/>
            </a:solidFill>
            <a:effectLst/>
            <a:latin typeface="Arial" charset="0"/>
          </a:defRPr>
        </a:defPPr>
      </a:lstStyle>
    </a:lnDef>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1423</Words>
  <Application>Microsoft Office PowerPoint</Application>
  <PresentationFormat>Προβολή στην οθόνη (4:3)</PresentationFormat>
  <Paragraphs>133</Paragraphs>
  <Slides>27</Slides>
  <Notes>3</Notes>
  <HiddenSlides>0</HiddenSlides>
  <MMClips>0</MMClips>
  <ScaleCrop>false</ScaleCrop>
  <HeadingPairs>
    <vt:vector size="6" baseType="variant">
      <vt:variant>
        <vt:lpstr>Γραμματοσειρές που χρησιμοποιούνται</vt:lpstr>
      </vt:variant>
      <vt:variant>
        <vt:i4>3</vt:i4>
      </vt:variant>
      <vt:variant>
        <vt:lpstr>Πρότυπο σχεδίασης</vt:lpstr>
      </vt:variant>
      <vt:variant>
        <vt:i4>1</vt:i4>
      </vt:variant>
      <vt:variant>
        <vt:lpstr>Τίτλοι διαφανειών</vt:lpstr>
      </vt:variant>
      <vt:variant>
        <vt:i4>27</vt:i4>
      </vt:variant>
    </vt:vector>
  </HeadingPairs>
  <TitlesOfParts>
    <vt:vector size="31" baseType="lpstr">
      <vt:lpstr>Arial</vt:lpstr>
      <vt:lpstr>Calibri</vt:lpstr>
      <vt:lpstr>Wingdings</vt:lpstr>
      <vt:lpstr>Προεπιλεγμένη σχεδίαση</vt:lpstr>
      <vt:lpstr>Διαφάνεια 1</vt:lpstr>
      <vt:lpstr>Παραβατική συμπεριφορά</vt:lpstr>
      <vt:lpstr>Παραβατικότητα και ανήλικος</vt:lpstr>
      <vt:lpstr>Πεδία τυπικών συγκρούσεων</vt:lpstr>
      <vt:lpstr>Βία στην παιδική και εφηβική ηλικία και προγνωστικοί δείκτες εξέλιξης παρατατικού παιδιού </vt:lpstr>
      <vt:lpstr>Η εφηβεία ως μεταβατική κατάσταση </vt:lpstr>
      <vt:lpstr>Ποιες είναι οι αιτίες; </vt:lpstr>
      <vt:lpstr>ΠΑΡΑΓΟΝΤΕΣ ΚΙΝΔΥΝΟΥ</vt:lpstr>
      <vt:lpstr>ΠΑΡΑΓΟΝΤΕΣ ΚΙΝΔΥΝΟΥ</vt:lpstr>
      <vt:lpstr>Παράγοντες που μπορούν να μειώσουν τη συνοχή μιας οικογένειας </vt:lpstr>
      <vt:lpstr>Ποιος ευθύνεται ;</vt:lpstr>
      <vt:lpstr>Παρέμβαση</vt:lpstr>
      <vt:lpstr>Μορφές επιθετικότητας στο σχολείο </vt:lpstr>
      <vt:lpstr>Επιθετικότητα και Σύγκρουση </vt:lpstr>
      <vt:lpstr>Ο έφηβος</vt:lpstr>
      <vt:lpstr>Επιθετικότητα στο σχολείο </vt:lpstr>
      <vt:lpstr>Παρέμβαση εκπαιδευτικού</vt:lpstr>
      <vt:lpstr>Κατανόηση συμπεριφορών</vt:lpstr>
      <vt:lpstr>Τρόποι αντιμετώπισης της επιθετικότητας από τους εκπαιδευτικούς </vt:lpstr>
      <vt:lpstr>Αντιμετώπιση της επιθετικότητας ως πρόβλημα προς επίλυση- βήματα</vt:lpstr>
      <vt:lpstr>Διαπραγμάτευση-διαιτησία- λήψη απόφασης</vt:lpstr>
      <vt:lpstr>Έξι βήματα αντιμετώπισης της σύγκρουσης</vt:lpstr>
      <vt:lpstr> Τί κάνουμε όταν διαπιστώσουμε ότι ένας μαθητής βρίσκεται σε κίνδυνο;</vt:lpstr>
      <vt:lpstr>Καλλιέργεια της ικανότητας εποικοδομητικής επίλυσης συγκρούσεων </vt:lpstr>
      <vt:lpstr>Ικανότητα επίλυσης συγκρούσεων</vt:lpstr>
      <vt:lpstr>Διαφάνεια 26</vt:lpstr>
      <vt:lpstr>Ευχαριστούμε για την προσοχή σας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Dimitris</dc:creator>
  <cp:lastModifiedBy>ΔΔΕ Κορινθίας (SDK)</cp:lastModifiedBy>
  <cp:revision>52</cp:revision>
  <dcterms:created xsi:type="dcterms:W3CDTF">2015-03-03T18:43:52Z</dcterms:created>
  <dcterms:modified xsi:type="dcterms:W3CDTF">2015-03-24T06:50:09Z</dcterms:modified>
</cp:coreProperties>
</file>